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40"/>
  </p:notesMasterIdLst>
  <p:handoutMasterIdLst>
    <p:handoutMasterId r:id="rId41"/>
  </p:handoutMasterIdLst>
  <p:sldIdLst>
    <p:sldId id="373" r:id="rId2"/>
    <p:sldId id="374" r:id="rId3"/>
    <p:sldId id="564" r:id="rId4"/>
    <p:sldId id="533" r:id="rId5"/>
    <p:sldId id="573" r:id="rId6"/>
    <p:sldId id="538" r:id="rId7"/>
    <p:sldId id="379" r:id="rId8"/>
    <p:sldId id="384" r:id="rId9"/>
    <p:sldId id="574" r:id="rId10"/>
    <p:sldId id="385" r:id="rId11"/>
    <p:sldId id="562" r:id="rId12"/>
    <p:sldId id="555" r:id="rId13"/>
    <p:sldId id="382" r:id="rId14"/>
    <p:sldId id="383" r:id="rId15"/>
    <p:sldId id="556" r:id="rId16"/>
    <p:sldId id="376" r:id="rId17"/>
    <p:sldId id="572" r:id="rId18"/>
    <p:sldId id="548" r:id="rId19"/>
    <p:sldId id="378" r:id="rId20"/>
    <p:sldId id="543" r:id="rId21"/>
    <p:sldId id="541" r:id="rId22"/>
    <p:sldId id="542" r:id="rId23"/>
    <p:sldId id="540" r:id="rId24"/>
    <p:sldId id="539" r:id="rId25"/>
    <p:sldId id="567" r:id="rId26"/>
    <p:sldId id="569" r:id="rId27"/>
    <p:sldId id="559" r:id="rId28"/>
    <p:sldId id="553" r:id="rId29"/>
    <p:sldId id="554" r:id="rId30"/>
    <p:sldId id="558" r:id="rId31"/>
    <p:sldId id="551" r:id="rId32"/>
    <p:sldId id="568" r:id="rId33"/>
    <p:sldId id="561" r:id="rId34"/>
    <p:sldId id="563" r:id="rId35"/>
    <p:sldId id="552" r:id="rId36"/>
    <p:sldId id="571" r:id="rId37"/>
    <p:sldId id="560" r:id="rId38"/>
    <p:sldId id="575" r:id="rId39"/>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6478F3-DC22-4D44-85F1-5845A96CB2AE}">
          <p14:sldIdLst>
            <p14:sldId id="373"/>
            <p14:sldId id="374"/>
            <p14:sldId id="564"/>
            <p14:sldId id="533"/>
            <p14:sldId id="573"/>
            <p14:sldId id="538"/>
            <p14:sldId id="379"/>
            <p14:sldId id="384"/>
            <p14:sldId id="574"/>
            <p14:sldId id="385"/>
            <p14:sldId id="562"/>
            <p14:sldId id="555"/>
            <p14:sldId id="382"/>
            <p14:sldId id="383"/>
            <p14:sldId id="556"/>
            <p14:sldId id="376"/>
            <p14:sldId id="572"/>
            <p14:sldId id="548"/>
            <p14:sldId id="378"/>
            <p14:sldId id="543"/>
            <p14:sldId id="541"/>
            <p14:sldId id="542"/>
            <p14:sldId id="540"/>
            <p14:sldId id="539"/>
            <p14:sldId id="567"/>
            <p14:sldId id="569"/>
            <p14:sldId id="559"/>
            <p14:sldId id="553"/>
            <p14:sldId id="554"/>
            <p14:sldId id="558"/>
            <p14:sldId id="551"/>
            <p14:sldId id="568"/>
            <p14:sldId id="561"/>
            <p14:sldId id="563"/>
            <p14:sldId id="552"/>
            <p14:sldId id="571"/>
            <p14:sldId id="560"/>
            <p14:sldId id="5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Trzaska" initials="AT" lastIdx="10" clrIdx="0">
    <p:extLst>
      <p:ext uri="{19B8F6BF-5375-455C-9EA6-DF929625EA0E}">
        <p15:presenceInfo xmlns:p15="http://schemas.microsoft.com/office/powerpoint/2012/main" userId="S::ant9090@med.cornell.edu::57fa7247-cc22-4f05-9726-1a381c2a99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520"/>
    <a:srgbClr val="B31B1B"/>
    <a:srgbClr val="2D2E2D"/>
    <a:srgbClr val="A20815"/>
    <a:srgbClr val="EFEEED"/>
    <a:srgbClr val="E87722"/>
    <a:srgbClr val="000000"/>
    <a:srgbClr val="636463"/>
    <a:srgbClr val="F47A22"/>
    <a:srgbClr val="A21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snapToObjects="1">
      <p:cViewPr varScale="1">
        <p:scale>
          <a:sx n="163" d="100"/>
          <a:sy n="163" d="100"/>
        </p:scale>
        <p:origin x="180" y="228"/>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news.weill.cornell.edu/news/2007/01/weill-greenberg-center-opens-at-weill-cornell-medical-college" TargetMode="External"/><Relationship Id="rId2" Type="http://schemas.openxmlformats.org/officeDocument/2006/relationships/hyperlink" Target="https://qatar-weill.cornell.edu/" TargetMode="External"/><Relationship Id="rId1" Type="http://schemas.openxmlformats.org/officeDocument/2006/relationships/hyperlink" Target="https://brand.weill.cornell.edu/our-brand" TargetMode="External"/><Relationship Id="rId5" Type="http://schemas.openxmlformats.org/officeDocument/2006/relationships/hyperlink" Target="https://news.weill.cornell.edu/news/2021/06/weill-cornell-medicine-launches-15-billion-we%E2%80%99re-changing-medicine-campaign-with-more" TargetMode="External"/><Relationship Id="rId4" Type="http://schemas.openxmlformats.org/officeDocument/2006/relationships/hyperlink" Target="https://news.weill.cornell.edu/news/2019/09/weill-cornell-medicine-eliminates-medical-education-debt-for-all-qualifying-student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brand.weill.cornell.edu/our-brand" TargetMode="External"/><Relationship Id="rId2" Type="http://schemas.openxmlformats.org/officeDocument/2006/relationships/hyperlink" Target="https://news.weill.cornell.edu/news/2007/01/weill-greenberg-center-opens-at-weill-cornell-medical-college" TargetMode="External"/><Relationship Id="rId1" Type="http://schemas.openxmlformats.org/officeDocument/2006/relationships/hyperlink" Target="https://qatar-weill.cornell.edu/" TargetMode="External"/><Relationship Id="rId5" Type="http://schemas.openxmlformats.org/officeDocument/2006/relationships/hyperlink" Target="https://news.weill.cornell.edu/news/2021/06/weill-cornell-medicine-launches-15-billion-we%E2%80%99re-changing-medicine-campaign-with-more" TargetMode="External"/><Relationship Id="rId4" Type="http://schemas.openxmlformats.org/officeDocument/2006/relationships/hyperlink" Target="https://news.weill.cornell.edu/news/2019/09/weill-cornell-medicine-eliminates-medical-education-debt-for-all-qualifying-stud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5AA7D-F923-4A3B-B079-D642AAE221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DE980AC-28B2-4B42-9418-A58FA3BC4214}">
      <dgm:prSet phldrT="[Text]" custT="1"/>
      <dgm:spPr/>
      <dgm:t>
        <a:bodyPr/>
        <a:lstStyle/>
        <a:p>
          <a:r>
            <a:rPr lang="en-US" sz="900" b="1" dirty="0">
              <a:latin typeface="Arial" panose="020B0604020202020204" pitchFamily="34" charset="0"/>
              <a:cs typeface="Arial" panose="020B0604020202020204" pitchFamily="34" charset="0"/>
            </a:rPr>
            <a:t>1898:                </a:t>
          </a:r>
          <a:r>
            <a:rPr lang="en-US" sz="900" dirty="0">
              <a:latin typeface="Arial" panose="020B0604020202020204" pitchFamily="34" charset="0"/>
              <a:cs typeface="Arial" panose="020B0604020202020204" pitchFamily="34" charset="0"/>
            </a:rPr>
            <a:t>Cornell Medical College is founded</a:t>
          </a:r>
        </a:p>
      </dgm:t>
    </dgm:pt>
    <dgm:pt modelId="{5D418878-A989-4C61-B11F-64CAA04D4D94}" type="parTrans" cxnId="{2DE65322-7436-4892-BF32-B91A6BC2695B}">
      <dgm:prSet/>
      <dgm:spPr/>
      <dgm:t>
        <a:bodyPr/>
        <a:lstStyle/>
        <a:p>
          <a:endParaRPr lang="en-US" sz="900">
            <a:latin typeface="Arial" panose="020B0604020202020204" pitchFamily="34" charset="0"/>
            <a:cs typeface="Arial" panose="020B0604020202020204" pitchFamily="34" charset="0"/>
          </a:endParaRPr>
        </a:p>
      </dgm:t>
    </dgm:pt>
    <dgm:pt modelId="{C8EBCF23-54CA-4D67-91CE-8A37554FA36B}" type="sibTrans" cxnId="{2DE65322-7436-4892-BF32-B91A6BC2695B}">
      <dgm:prSet/>
      <dgm:spPr/>
      <dgm:t>
        <a:bodyPr/>
        <a:lstStyle/>
        <a:p>
          <a:endParaRPr lang="en-US" sz="900">
            <a:latin typeface="Arial" panose="020B0604020202020204" pitchFamily="34" charset="0"/>
            <a:cs typeface="Arial" panose="020B0604020202020204" pitchFamily="34" charset="0"/>
          </a:endParaRPr>
        </a:p>
      </dgm:t>
    </dgm:pt>
    <dgm:pt modelId="{943F68E4-251D-4995-8DC2-01D7867688B2}">
      <dgm:prSet phldrT="[Text]" custT="1"/>
      <dgm:spPr/>
      <dgm:t>
        <a:bodyPr/>
        <a:lstStyle/>
        <a:p>
          <a:r>
            <a:rPr lang="en-US" sz="900" b="1" dirty="0">
              <a:latin typeface="Arial" panose="020B0604020202020204" pitchFamily="34" charset="0"/>
              <a:cs typeface="Arial" panose="020B0604020202020204" pitchFamily="34" charset="0"/>
            </a:rPr>
            <a:t>2015</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xmlns:r="http://schemas.openxmlformats.org/officeDocument/2006/relationships" r:id="rId1"/>
            </a:rPr>
            <a:t>Rebranded to Weill Cornell Medicine </a:t>
          </a:r>
          <a:r>
            <a:rPr lang="en-US" sz="900" dirty="0">
              <a:latin typeface="Arial" panose="020B0604020202020204" pitchFamily="34" charset="0"/>
              <a:cs typeface="Arial" panose="020B0604020202020204" pitchFamily="34" charset="0"/>
            </a:rPr>
            <a:t>to fully embrace mission to Care, Discover, Teach</a:t>
          </a:r>
        </a:p>
      </dgm:t>
    </dgm:pt>
    <dgm:pt modelId="{F33F2FD8-4899-4265-94F4-00F51F0F1CC7}" type="parTrans" cxnId="{987E045B-E584-4367-B72C-268AE2EB6A27}">
      <dgm:prSet/>
      <dgm:spPr/>
      <dgm:t>
        <a:bodyPr/>
        <a:lstStyle/>
        <a:p>
          <a:endParaRPr lang="en-US" sz="900">
            <a:latin typeface="Arial" panose="020B0604020202020204" pitchFamily="34" charset="0"/>
            <a:cs typeface="Arial" panose="020B0604020202020204" pitchFamily="34" charset="0"/>
          </a:endParaRPr>
        </a:p>
      </dgm:t>
    </dgm:pt>
    <dgm:pt modelId="{ACE17DF4-6815-4673-B09B-57D3A849120A}" type="sibTrans" cxnId="{987E045B-E584-4367-B72C-268AE2EB6A27}">
      <dgm:prSet/>
      <dgm:spPr/>
      <dgm:t>
        <a:bodyPr/>
        <a:lstStyle/>
        <a:p>
          <a:endParaRPr lang="en-US" sz="900">
            <a:latin typeface="Arial" panose="020B0604020202020204" pitchFamily="34" charset="0"/>
            <a:cs typeface="Arial" panose="020B0604020202020204" pitchFamily="34" charset="0"/>
          </a:endParaRPr>
        </a:p>
      </dgm:t>
    </dgm:pt>
    <dgm:pt modelId="{25531134-A86E-4D95-9AD7-EEA047F6AB8C}">
      <dgm:prSet phldrT="[Text]" custT="1"/>
      <dgm:spPr/>
      <dgm:t>
        <a:bodyPr/>
        <a:lstStyle/>
        <a:p>
          <a:r>
            <a:rPr lang="en-US" sz="900" b="1" dirty="0">
              <a:latin typeface="Arial" panose="020B0604020202020204" pitchFamily="34" charset="0"/>
              <a:cs typeface="Arial" panose="020B0604020202020204" pitchFamily="34" charset="0"/>
            </a:rPr>
            <a:t>1913:                </a:t>
          </a:r>
          <a:r>
            <a:rPr lang="en-US" sz="900" dirty="0">
              <a:latin typeface="Arial" panose="020B0604020202020204" pitchFamily="34" charset="0"/>
              <a:cs typeface="Arial" panose="020B0604020202020204" pitchFamily="34" charset="0"/>
            </a:rPr>
            <a:t>Cornell Medical College became affiliated with what is now NewYork-Presbyterian Hospital</a:t>
          </a:r>
        </a:p>
      </dgm:t>
    </dgm:pt>
    <dgm:pt modelId="{99B88889-1071-4144-A639-E065E117CAFF}" type="parTrans" cxnId="{8090FCDD-382B-4107-803D-EFCD6E6C8FBF}">
      <dgm:prSet/>
      <dgm:spPr/>
      <dgm:t>
        <a:bodyPr/>
        <a:lstStyle/>
        <a:p>
          <a:endParaRPr lang="en-US" sz="900">
            <a:latin typeface="Arial" panose="020B0604020202020204" pitchFamily="34" charset="0"/>
            <a:cs typeface="Arial" panose="020B0604020202020204" pitchFamily="34" charset="0"/>
          </a:endParaRPr>
        </a:p>
      </dgm:t>
    </dgm:pt>
    <dgm:pt modelId="{B63C5790-DCDC-46FF-92A5-F8AAA89DC00B}" type="sibTrans" cxnId="{8090FCDD-382B-4107-803D-EFCD6E6C8FBF}">
      <dgm:prSet/>
      <dgm:spPr/>
      <dgm:t>
        <a:bodyPr/>
        <a:lstStyle/>
        <a:p>
          <a:endParaRPr lang="en-US" sz="900">
            <a:latin typeface="Arial" panose="020B0604020202020204" pitchFamily="34" charset="0"/>
            <a:cs typeface="Arial" panose="020B0604020202020204" pitchFamily="34" charset="0"/>
          </a:endParaRPr>
        </a:p>
      </dgm:t>
    </dgm:pt>
    <dgm:pt modelId="{0D820E77-0E76-4B54-B80F-CA46F05BC823}">
      <dgm:prSet phldrT="[Text]" custT="1"/>
      <dgm:spPr/>
      <dgm:t>
        <a:bodyPr/>
        <a:lstStyle/>
        <a:p>
          <a:r>
            <a:rPr lang="en-US" sz="900" b="1" dirty="0">
              <a:latin typeface="Arial" panose="020B0604020202020204" pitchFamily="34" charset="0"/>
              <a:cs typeface="Arial" panose="020B0604020202020204" pitchFamily="34" charset="0"/>
            </a:rPr>
            <a:t>1932:                   </a:t>
          </a:r>
          <a:r>
            <a:rPr lang="en-US" sz="900" dirty="0">
              <a:latin typeface="Arial" panose="020B0604020202020204" pitchFamily="34" charset="0"/>
              <a:cs typeface="Arial" panose="020B0604020202020204" pitchFamily="34" charset="0"/>
            </a:rPr>
            <a:t>Two institutions open a joint campus at the current location on the Upper East Side</a:t>
          </a:r>
        </a:p>
      </dgm:t>
    </dgm:pt>
    <dgm:pt modelId="{6E4CBCD9-31C6-499F-ADAC-71B09F02BEE2}" type="parTrans" cxnId="{3BD0C361-785B-435A-923E-27191A3B5D75}">
      <dgm:prSet/>
      <dgm:spPr/>
      <dgm:t>
        <a:bodyPr/>
        <a:lstStyle/>
        <a:p>
          <a:endParaRPr lang="en-US" sz="900">
            <a:latin typeface="Arial" panose="020B0604020202020204" pitchFamily="34" charset="0"/>
            <a:cs typeface="Arial" panose="020B0604020202020204" pitchFamily="34" charset="0"/>
          </a:endParaRPr>
        </a:p>
      </dgm:t>
    </dgm:pt>
    <dgm:pt modelId="{A019F1D3-40D0-45BF-A9E3-C340C1E19DDD}" type="sibTrans" cxnId="{3BD0C361-785B-435A-923E-27191A3B5D75}">
      <dgm:prSet/>
      <dgm:spPr/>
      <dgm:t>
        <a:bodyPr/>
        <a:lstStyle/>
        <a:p>
          <a:endParaRPr lang="en-US" sz="900">
            <a:latin typeface="Arial" panose="020B0604020202020204" pitchFamily="34" charset="0"/>
            <a:cs typeface="Arial" panose="020B0604020202020204" pitchFamily="34" charset="0"/>
          </a:endParaRPr>
        </a:p>
      </dgm:t>
    </dgm:pt>
    <dgm:pt modelId="{19BC364A-1D2A-4A8F-8810-EBDBAF8ACE78}">
      <dgm:prSet phldrT="[Text]" custT="1"/>
      <dgm:spPr/>
      <dgm:t>
        <a:bodyPr/>
        <a:lstStyle/>
        <a:p>
          <a:r>
            <a:rPr lang="en-US" sz="900" b="1" dirty="0">
              <a:latin typeface="Arial" panose="020B0604020202020204" pitchFamily="34" charset="0"/>
              <a:cs typeface="Arial" panose="020B0604020202020204" pitchFamily="34" charset="0"/>
            </a:rPr>
            <a:t>2001:    </a:t>
          </a:r>
          <a:r>
            <a:rPr lang="en-US" sz="900" dirty="0">
              <a:latin typeface="Arial" panose="020B0604020202020204" pitchFamily="34" charset="0"/>
              <a:cs typeface="Arial" panose="020B0604020202020204" pitchFamily="34" charset="0"/>
            </a:rPr>
            <a:t>Establishment of </a:t>
          </a:r>
          <a:r>
            <a:rPr lang="en-US" sz="900" dirty="0">
              <a:latin typeface="Arial" panose="020B0604020202020204" pitchFamily="34" charset="0"/>
              <a:cs typeface="Arial" panose="020B0604020202020204" pitchFamily="34" charset="0"/>
              <a:hlinkClick xmlns:r="http://schemas.openxmlformats.org/officeDocument/2006/relationships" r:id="rId2"/>
            </a:rPr>
            <a:t>Weill Cornell Medicine-Qatar</a:t>
          </a:r>
          <a:endParaRPr lang="en-US" sz="900" dirty="0">
            <a:latin typeface="Arial" panose="020B0604020202020204" pitchFamily="34" charset="0"/>
            <a:cs typeface="Arial" panose="020B0604020202020204" pitchFamily="34" charset="0"/>
          </a:endParaRPr>
        </a:p>
      </dgm:t>
    </dgm:pt>
    <dgm:pt modelId="{D384882F-DBA2-41E1-9494-A3B3810CC078}" type="parTrans" cxnId="{905C3811-305F-4111-A363-97066CE93D77}">
      <dgm:prSet/>
      <dgm:spPr/>
      <dgm:t>
        <a:bodyPr/>
        <a:lstStyle/>
        <a:p>
          <a:endParaRPr lang="en-US" sz="900">
            <a:latin typeface="Arial" panose="020B0604020202020204" pitchFamily="34" charset="0"/>
            <a:cs typeface="Arial" panose="020B0604020202020204" pitchFamily="34" charset="0"/>
          </a:endParaRPr>
        </a:p>
      </dgm:t>
    </dgm:pt>
    <dgm:pt modelId="{1863BE89-77DB-4FEB-AA46-E43C2E00F9E6}" type="sibTrans" cxnId="{905C3811-305F-4111-A363-97066CE93D77}">
      <dgm:prSet/>
      <dgm:spPr/>
      <dgm:t>
        <a:bodyPr/>
        <a:lstStyle/>
        <a:p>
          <a:endParaRPr lang="en-US" sz="900">
            <a:latin typeface="Arial" panose="020B0604020202020204" pitchFamily="34" charset="0"/>
            <a:cs typeface="Arial" panose="020B0604020202020204" pitchFamily="34" charset="0"/>
          </a:endParaRPr>
        </a:p>
      </dgm:t>
    </dgm:pt>
    <dgm:pt modelId="{1A37E6C5-8039-4645-A7C2-1EABA4A81F2B}">
      <dgm:prSet phldrT="[Text]" custT="1"/>
      <dgm:spPr/>
      <dgm:t>
        <a:bodyPr/>
        <a:lstStyle/>
        <a:p>
          <a:r>
            <a:rPr lang="en-US" sz="900" b="1" dirty="0">
              <a:latin typeface="Arial" panose="020B0604020202020204" pitchFamily="34" charset="0"/>
              <a:cs typeface="Arial" panose="020B0604020202020204" pitchFamily="34" charset="0"/>
            </a:rPr>
            <a:t>1998:            </a:t>
          </a:r>
          <a:r>
            <a:rPr lang="en-US" sz="900" dirty="0">
              <a:latin typeface="Arial" panose="020B0604020202020204" pitchFamily="34" charset="0"/>
              <a:cs typeface="Arial" panose="020B0604020202020204" pitchFamily="34" charset="0"/>
            </a:rPr>
            <a:t>Institution renamed in appreciation of a generous donation by Board of Fellows Chair Emeritus Sanford I. Weill</a:t>
          </a:r>
        </a:p>
      </dgm:t>
    </dgm:pt>
    <dgm:pt modelId="{2139831B-6608-49B2-B583-F2B978ED222C}" type="parTrans" cxnId="{51B89021-61F5-4F00-8D9F-34C7F3A94CC9}">
      <dgm:prSet/>
      <dgm:spPr/>
      <dgm:t>
        <a:bodyPr/>
        <a:lstStyle/>
        <a:p>
          <a:endParaRPr lang="en-US" sz="900">
            <a:latin typeface="Arial" panose="020B0604020202020204" pitchFamily="34" charset="0"/>
            <a:cs typeface="Arial" panose="020B0604020202020204" pitchFamily="34" charset="0"/>
          </a:endParaRPr>
        </a:p>
      </dgm:t>
    </dgm:pt>
    <dgm:pt modelId="{CC99EBE4-070F-4BF9-A0C2-7F9B85621130}" type="sibTrans" cxnId="{51B89021-61F5-4F00-8D9F-34C7F3A94CC9}">
      <dgm:prSet/>
      <dgm:spPr/>
      <dgm:t>
        <a:bodyPr/>
        <a:lstStyle/>
        <a:p>
          <a:endParaRPr lang="en-US" sz="900">
            <a:latin typeface="Arial" panose="020B0604020202020204" pitchFamily="34" charset="0"/>
            <a:cs typeface="Arial" panose="020B0604020202020204" pitchFamily="34" charset="0"/>
          </a:endParaRPr>
        </a:p>
      </dgm:t>
    </dgm:pt>
    <dgm:pt modelId="{B4ECBA83-B751-40E7-A82A-306FCAC09880}">
      <dgm:prSet phldrT="[Text]" custT="1"/>
      <dgm:spPr/>
      <dgm:t>
        <a:bodyPr/>
        <a:lstStyle/>
        <a:p>
          <a:pPr marL="0" lvl="0" indent="0" algn="ctr" defTabSz="400050">
            <a:lnSpc>
              <a:spcPct val="90000"/>
            </a:lnSpc>
            <a:spcBef>
              <a:spcPct val="0"/>
            </a:spcBef>
            <a:spcAft>
              <a:spcPct val="35000"/>
            </a:spcAft>
            <a:buNone/>
          </a:pPr>
          <a:r>
            <a:rPr lang="en-US" sz="900" b="1" kern="1200" dirty="0">
              <a:solidFill>
                <a:srgbClr val="2D2E2D">
                  <a:hueOff val="0"/>
                  <a:satOff val="0"/>
                  <a:lumOff val="0"/>
                  <a:alphaOff val="0"/>
                </a:srgbClr>
              </a:solidFill>
              <a:latin typeface="Arial" panose="020B0604020202020204" pitchFamily="34" charset="0"/>
              <a:ea typeface="+mn-ea"/>
              <a:cs typeface="Arial" panose="020B0604020202020204" pitchFamily="34" charset="0"/>
            </a:rPr>
            <a:t>2007:              </a:t>
          </a:r>
          <a:r>
            <a:rPr lang="en-US" sz="900" b="0" kern="1200" dirty="0">
              <a:solidFill>
                <a:srgbClr val="2D2E2D">
                  <a:hueOff val="0"/>
                  <a:satOff val="0"/>
                  <a:lumOff val="0"/>
                  <a:alphaOff val="0"/>
                </a:srgbClr>
              </a:solidFill>
              <a:latin typeface="Arial" panose="020B0604020202020204" pitchFamily="34" charset="0"/>
              <a:ea typeface="+mn-ea"/>
              <a:cs typeface="Arial" panose="020B0604020202020204" pitchFamily="34" charset="0"/>
              <a:hlinkClick xmlns:r="http://schemas.openxmlformats.org/officeDocument/2006/relationships" r:id="rId3"/>
            </a:rPr>
            <a:t>Opening of Weill Greenberg Center</a:t>
          </a:r>
          <a:r>
            <a:rPr lang="en-US" sz="900" b="0" kern="1200" dirty="0">
              <a:solidFill>
                <a:srgbClr val="2D2E2D">
                  <a:hueOff val="0"/>
                  <a:satOff val="0"/>
                  <a:lumOff val="0"/>
                  <a:alphaOff val="0"/>
                </a:srgbClr>
              </a:solidFill>
              <a:latin typeface="Arial" panose="020B0604020202020204" pitchFamily="34" charset="0"/>
              <a:ea typeface="+mn-ea"/>
              <a:cs typeface="Arial" panose="020B0604020202020204" pitchFamily="34" charset="0"/>
            </a:rPr>
            <a:t>, an award-winning ambulatory care and medical education building</a:t>
          </a:r>
        </a:p>
      </dgm:t>
    </dgm:pt>
    <dgm:pt modelId="{508E0B3A-A06B-4492-A56D-18EFDC373BD9}" type="parTrans" cxnId="{8C2ECD9E-8E51-4CD4-A9C3-DF542C714E9E}">
      <dgm:prSet/>
      <dgm:spPr/>
      <dgm:t>
        <a:bodyPr/>
        <a:lstStyle/>
        <a:p>
          <a:endParaRPr lang="en-US" sz="900">
            <a:latin typeface="Arial" panose="020B0604020202020204" pitchFamily="34" charset="0"/>
            <a:cs typeface="Arial" panose="020B0604020202020204" pitchFamily="34" charset="0"/>
          </a:endParaRPr>
        </a:p>
      </dgm:t>
    </dgm:pt>
    <dgm:pt modelId="{E38A5708-CF4B-45B3-A422-FF12F7DE7570}" type="sibTrans" cxnId="{8C2ECD9E-8E51-4CD4-A9C3-DF542C714E9E}">
      <dgm:prSet/>
      <dgm:spPr/>
      <dgm:t>
        <a:bodyPr/>
        <a:lstStyle/>
        <a:p>
          <a:endParaRPr lang="en-US" sz="900">
            <a:latin typeface="Arial" panose="020B0604020202020204" pitchFamily="34" charset="0"/>
            <a:cs typeface="Arial" panose="020B0604020202020204" pitchFamily="34" charset="0"/>
          </a:endParaRPr>
        </a:p>
      </dgm:t>
    </dgm:pt>
    <dgm:pt modelId="{E8B2D6FF-635E-4D5D-9B54-A80E7F1B126D}">
      <dgm:prSet phldrT="[Text]" custT="1"/>
      <dgm:spPr/>
      <dgm:t>
        <a:bodyPr/>
        <a:lstStyle/>
        <a:p>
          <a:r>
            <a:rPr lang="en-US" sz="900" b="1" dirty="0">
              <a:latin typeface="Arial" panose="020B0604020202020204" pitchFamily="34" charset="0"/>
              <a:cs typeface="Arial" panose="020B0604020202020204" pitchFamily="34" charset="0"/>
            </a:rPr>
            <a:t>2019</a:t>
          </a:r>
          <a:r>
            <a:rPr lang="en-US" sz="900" dirty="0">
              <a:latin typeface="Arial" panose="020B0604020202020204" pitchFamily="34" charset="0"/>
              <a:cs typeface="Arial" panose="020B0604020202020204" pitchFamily="34" charset="0"/>
            </a:rPr>
            <a:t>:                   Debt-free: Powered by philanthropy, Weill Cornell Medicine </a:t>
          </a:r>
          <a:r>
            <a:rPr lang="en-US" sz="900" dirty="0">
              <a:latin typeface="Arial" panose="020B0604020202020204" pitchFamily="34" charset="0"/>
              <a:cs typeface="Arial" panose="020B0604020202020204" pitchFamily="34" charset="0"/>
              <a:hlinkClick xmlns:r="http://schemas.openxmlformats.org/officeDocument/2006/relationships" r:id="rId4"/>
            </a:rPr>
            <a:t>eliminates medical education debt for all qualifying students</a:t>
          </a:r>
          <a:endParaRPr lang="en-US" sz="900" dirty="0">
            <a:latin typeface="Arial" panose="020B0604020202020204" pitchFamily="34" charset="0"/>
            <a:cs typeface="Arial" panose="020B0604020202020204" pitchFamily="34" charset="0"/>
          </a:endParaRPr>
        </a:p>
      </dgm:t>
    </dgm:pt>
    <dgm:pt modelId="{6F0B201A-69EA-46FF-A5D7-41D6601C60E6}" type="parTrans" cxnId="{8DBA6C1C-38A2-4458-A853-FC529C287B65}">
      <dgm:prSet/>
      <dgm:spPr/>
      <dgm:t>
        <a:bodyPr/>
        <a:lstStyle/>
        <a:p>
          <a:endParaRPr lang="en-US"/>
        </a:p>
      </dgm:t>
    </dgm:pt>
    <dgm:pt modelId="{89C1D016-3099-4B92-A994-9C721C42229E}" type="sibTrans" cxnId="{8DBA6C1C-38A2-4458-A853-FC529C287B65}">
      <dgm:prSet/>
      <dgm:spPr/>
      <dgm:t>
        <a:bodyPr/>
        <a:lstStyle/>
        <a:p>
          <a:endParaRPr lang="en-US"/>
        </a:p>
      </dgm:t>
    </dgm:pt>
    <dgm:pt modelId="{D5C25DB3-0FA7-402F-B286-D6B59D3B4E87}">
      <dgm:prSet phldrT="[Text]" custT="1"/>
      <dgm:spPr/>
      <dgm:t>
        <a:bodyPr/>
        <a:lstStyle/>
        <a:p>
          <a:r>
            <a:rPr lang="en-US" sz="900" b="1" dirty="0">
              <a:latin typeface="Arial" panose="020B0604020202020204" pitchFamily="34" charset="0"/>
              <a:cs typeface="Arial" panose="020B0604020202020204" pitchFamily="34" charset="0"/>
            </a:rPr>
            <a:t>2021</a:t>
          </a:r>
          <a:r>
            <a:rPr lang="en-US" sz="900" b="0" dirty="0">
              <a:latin typeface="Arial" panose="020B0604020202020204" pitchFamily="34" charset="0"/>
              <a:cs typeface="Arial" panose="020B0604020202020204" pitchFamily="34" charset="0"/>
            </a:rPr>
            <a:t>:                             </a:t>
          </a:r>
          <a:r>
            <a:rPr lang="en-US" sz="900" b="0" dirty="0">
              <a:latin typeface="Arial" panose="020B0604020202020204" pitchFamily="34" charset="0"/>
              <a:cs typeface="Arial" panose="020B0604020202020204" pitchFamily="34" charset="0"/>
              <a:hlinkClick xmlns:r="http://schemas.openxmlformats.org/officeDocument/2006/relationships" r:id="rId5"/>
            </a:rPr>
            <a:t>“We’re Changing Medicine”: the largest campaign in Weill Cornell Medicine’s history</a:t>
          </a:r>
          <a:r>
            <a:rPr lang="en-US" sz="900" b="0" dirty="0">
              <a:latin typeface="Arial" panose="020B0604020202020204" pitchFamily="34" charset="0"/>
              <a:cs typeface="Arial" panose="020B0604020202020204" pitchFamily="34" charset="0"/>
            </a:rPr>
            <a:t>, used to harness emerging biomedical innovations to bring exemplary care to patients and create enduring changes in medicine</a:t>
          </a:r>
        </a:p>
      </dgm:t>
    </dgm:pt>
    <dgm:pt modelId="{DCF9629D-7619-4E17-AAD6-97A8276F7209}" type="parTrans" cxnId="{25DACA29-16FE-4A63-A5E2-EB8BC4BAA296}">
      <dgm:prSet/>
      <dgm:spPr/>
      <dgm:t>
        <a:bodyPr/>
        <a:lstStyle/>
        <a:p>
          <a:endParaRPr lang="en-US"/>
        </a:p>
      </dgm:t>
    </dgm:pt>
    <dgm:pt modelId="{2DAD45CE-93A2-4442-AF1B-1072D68DCF67}" type="sibTrans" cxnId="{25DACA29-16FE-4A63-A5E2-EB8BC4BAA296}">
      <dgm:prSet/>
      <dgm:spPr/>
      <dgm:t>
        <a:bodyPr/>
        <a:lstStyle/>
        <a:p>
          <a:endParaRPr lang="en-US"/>
        </a:p>
      </dgm:t>
    </dgm:pt>
    <dgm:pt modelId="{DEA35281-8C65-425D-94D5-146184DBFABB}" type="pres">
      <dgm:prSet presAssocID="{8AF5AA7D-F923-4A3B-B079-D642AAE221FC}" presName="Name0" presStyleCnt="0">
        <dgm:presLayoutVars>
          <dgm:dir/>
          <dgm:resizeHandles val="exact"/>
        </dgm:presLayoutVars>
      </dgm:prSet>
      <dgm:spPr/>
    </dgm:pt>
    <dgm:pt modelId="{9DE53224-B63B-443C-AD65-A1E8F301B18F}" type="pres">
      <dgm:prSet presAssocID="{8AF5AA7D-F923-4A3B-B079-D642AAE221FC}" presName="arrow" presStyleLbl="bgShp" presStyleIdx="0" presStyleCnt="1" custLinFactNeighborY="-813"/>
      <dgm:spPr/>
    </dgm:pt>
    <dgm:pt modelId="{134CF25E-97AD-4A2D-8262-560A367F0331}" type="pres">
      <dgm:prSet presAssocID="{8AF5AA7D-F923-4A3B-B079-D642AAE221FC}" presName="points" presStyleCnt="0"/>
      <dgm:spPr/>
    </dgm:pt>
    <dgm:pt modelId="{B9F47284-325B-450E-A30A-F4B938BFB7D2}" type="pres">
      <dgm:prSet presAssocID="{1DE980AC-28B2-4B42-9418-A58FA3BC4214}" presName="compositeA" presStyleCnt="0"/>
      <dgm:spPr/>
    </dgm:pt>
    <dgm:pt modelId="{74B34C26-0E07-4E1C-B430-28D6A78159AB}" type="pres">
      <dgm:prSet presAssocID="{1DE980AC-28B2-4B42-9418-A58FA3BC4214}" presName="textA" presStyleLbl="revTx" presStyleIdx="0" presStyleCnt="9" custLinFactNeighborX="76458">
        <dgm:presLayoutVars>
          <dgm:bulletEnabled val="1"/>
        </dgm:presLayoutVars>
      </dgm:prSet>
      <dgm:spPr/>
    </dgm:pt>
    <dgm:pt modelId="{493025E9-E38A-4657-9991-F1BA77070BB5}" type="pres">
      <dgm:prSet presAssocID="{1DE980AC-28B2-4B42-9418-A58FA3BC4214}" presName="circleA" presStyleLbl="node1" presStyleIdx="0" presStyleCnt="9" custLinFactX="49068" custLinFactNeighborX="100000" custLinFactNeighborY="1863"/>
      <dgm:spPr/>
    </dgm:pt>
    <dgm:pt modelId="{52037F31-4D0C-4774-A8F2-631216704775}" type="pres">
      <dgm:prSet presAssocID="{1DE980AC-28B2-4B42-9418-A58FA3BC4214}" presName="spaceA" presStyleCnt="0"/>
      <dgm:spPr/>
    </dgm:pt>
    <dgm:pt modelId="{7A3D9E9B-B2B2-4D2A-9CB9-619D4EE4E058}" type="pres">
      <dgm:prSet presAssocID="{C8EBCF23-54CA-4D67-91CE-8A37554FA36B}" presName="space" presStyleCnt="0"/>
      <dgm:spPr/>
    </dgm:pt>
    <dgm:pt modelId="{77EB7576-8BA3-4923-BB20-08BAC527E6BD}" type="pres">
      <dgm:prSet presAssocID="{25531134-A86E-4D95-9AD7-EEA047F6AB8C}" presName="compositeB" presStyleCnt="0"/>
      <dgm:spPr/>
    </dgm:pt>
    <dgm:pt modelId="{E36C996D-00FB-4F3E-9589-DF2C65DF21FD}" type="pres">
      <dgm:prSet presAssocID="{25531134-A86E-4D95-9AD7-EEA047F6AB8C}" presName="textB" presStyleLbl="revTx" presStyleIdx="1" presStyleCnt="9" custLinFactNeighborX="56396">
        <dgm:presLayoutVars>
          <dgm:bulletEnabled val="1"/>
        </dgm:presLayoutVars>
      </dgm:prSet>
      <dgm:spPr/>
    </dgm:pt>
    <dgm:pt modelId="{7025E45E-3045-4C9D-A6D1-08BA317EA771}" type="pres">
      <dgm:prSet presAssocID="{25531134-A86E-4D95-9AD7-EEA047F6AB8C}" presName="circleB" presStyleLbl="node1" presStyleIdx="1" presStyleCnt="9" custLinFactX="16460" custLinFactNeighborX="100000" custLinFactNeighborY="0"/>
      <dgm:spPr/>
    </dgm:pt>
    <dgm:pt modelId="{BCCC5309-53E1-4772-A991-4B719FFA495E}" type="pres">
      <dgm:prSet presAssocID="{25531134-A86E-4D95-9AD7-EEA047F6AB8C}" presName="spaceB" presStyleCnt="0"/>
      <dgm:spPr/>
    </dgm:pt>
    <dgm:pt modelId="{54EA9648-DCE9-4F30-8C2C-B613AB411792}" type="pres">
      <dgm:prSet presAssocID="{B63C5790-DCDC-46FF-92A5-F8AAA89DC00B}" presName="space" presStyleCnt="0"/>
      <dgm:spPr/>
    </dgm:pt>
    <dgm:pt modelId="{879C26AA-691F-48E7-9F18-5306BD1B8243}" type="pres">
      <dgm:prSet presAssocID="{0D820E77-0E76-4B54-B80F-CA46F05BC823}" presName="compositeA" presStyleCnt="0"/>
      <dgm:spPr/>
    </dgm:pt>
    <dgm:pt modelId="{54162E91-EEA9-47EF-8FC9-CAB21485DCE9}" type="pres">
      <dgm:prSet presAssocID="{0D820E77-0E76-4B54-B80F-CA46F05BC823}" presName="textA" presStyleLbl="revTx" presStyleIdx="2" presStyleCnt="9" custLinFactNeighborX="57137">
        <dgm:presLayoutVars>
          <dgm:bulletEnabled val="1"/>
        </dgm:presLayoutVars>
      </dgm:prSet>
      <dgm:spPr/>
    </dgm:pt>
    <dgm:pt modelId="{EB0558E9-89DF-4F61-99C8-F53AF942C938}" type="pres">
      <dgm:prSet presAssocID="{0D820E77-0E76-4B54-B80F-CA46F05BC823}" presName="circleA" presStyleLbl="node1" presStyleIdx="2" presStyleCnt="9" custLinFactX="18012" custLinFactNeighborX="100000" custLinFactNeighborY="0"/>
      <dgm:spPr/>
    </dgm:pt>
    <dgm:pt modelId="{C87E9E18-3105-4570-B74F-E685B35CBA74}" type="pres">
      <dgm:prSet presAssocID="{0D820E77-0E76-4B54-B80F-CA46F05BC823}" presName="spaceA" presStyleCnt="0"/>
      <dgm:spPr/>
    </dgm:pt>
    <dgm:pt modelId="{BD5060F8-67CD-4AB3-96D4-625DF8C3BCC7}" type="pres">
      <dgm:prSet presAssocID="{A019F1D3-40D0-45BF-A9E3-C340C1E19DDD}" presName="space" presStyleCnt="0"/>
      <dgm:spPr/>
    </dgm:pt>
    <dgm:pt modelId="{86313683-7092-47CD-8D8E-C3D29257EA0B}" type="pres">
      <dgm:prSet presAssocID="{1A37E6C5-8039-4645-A7C2-1EABA4A81F2B}" presName="compositeB" presStyleCnt="0"/>
      <dgm:spPr/>
    </dgm:pt>
    <dgm:pt modelId="{606298C5-0711-4329-A76D-11D805EC708E}" type="pres">
      <dgm:prSet presAssocID="{1A37E6C5-8039-4645-A7C2-1EABA4A81F2B}" presName="textB" presStyleLbl="revTx" presStyleIdx="3" presStyleCnt="9" custLinFactNeighborX="49158">
        <dgm:presLayoutVars>
          <dgm:bulletEnabled val="1"/>
        </dgm:presLayoutVars>
      </dgm:prSet>
      <dgm:spPr/>
    </dgm:pt>
    <dgm:pt modelId="{10A6297A-CFE2-4980-95F5-BD1C7E589B17}" type="pres">
      <dgm:prSet presAssocID="{1A37E6C5-8039-4645-A7C2-1EABA4A81F2B}" presName="circleB" presStyleLbl="node1" presStyleIdx="3" presStyleCnt="9" custLinFactNeighborX="99379" custLinFactNeighborY="1863"/>
      <dgm:spPr/>
    </dgm:pt>
    <dgm:pt modelId="{C18CAB97-EAE4-462D-B4CD-01AB4811CFDA}" type="pres">
      <dgm:prSet presAssocID="{1A37E6C5-8039-4645-A7C2-1EABA4A81F2B}" presName="spaceB" presStyleCnt="0"/>
      <dgm:spPr/>
    </dgm:pt>
    <dgm:pt modelId="{ADBFCD1C-477A-4376-BBB3-C2D8299F862A}" type="pres">
      <dgm:prSet presAssocID="{CC99EBE4-070F-4BF9-A0C2-7F9B85621130}" presName="space" presStyleCnt="0"/>
      <dgm:spPr/>
    </dgm:pt>
    <dgm:pt modelId="{1BA95CAA-243F-46AD-BDD2-81C300F881F3}" type="pres">
      <dgm:prSet presAssocID="{19BC364A-1D2A-4A8F-8810-EBDBAF8ACE78}" presName="compositeA" presStyleCnt="0"/>
      <dgm:spPr/>
    </dgm:pt>
    <dgm:pt modelId="{E58070DE-DD0F-4416-AD67-066254757F82}" type="pres">
      <dgm:prSet presAssocID="{19BC364A-1D2A-4A8F-8810-EBDBAF8ACE78}" presName="textA" presStyleLbl="revTx" presStyleIdx="4" presStyleCnt="9" custScaleX="106940" custLinFactNeighborX="46749" custLinFactNeighborY="388">
        <dgm:presLayoutVars>
          <dgm:bulletEnabled val="1"/>
        </dgm:presLayoutVars>
      </dgm:prSet>
      <dgm:spPr/>
    </dgm:pt>
    <dgm:pt modelId="{BAF8E868-F1F8-4D11-BF74-88A7ABB00798}" type="pres">
      <dgm:prSet presAssocID="{19BC364A-1D2A-4A8F-8810-EBDBAF8ACE78}" presName="circleA" presStyleLbl="node1" presStyleIdx="4" presStyleCnt="9" custLinFactNeighborX="91615" custLinFactNeighborY="1863"/>
      <dgm:spPr/>
    </dgm:pt>
    <dgm:pt modelId="{7E988238-6A95-459F-8CC1-357CD9A81C65}" type="pres">
      <dgm:prSet presAssocID="{19BC364A-1D2A-4A8F-8810-EBDBAF8ACE78}" presName="spaceA" presStyleCnt="0"/>
      <dgm:spPr/>
    </dgm:pt>
    <dgm:pt modelId="{5978D626-9176-49AB-8A5E-1439DDF18C4B}" type="pres">
      <dgm:prSet presAssocID="{1863BE89-77DB-4FEB-AA46-E43C2E00F9E6}" presName="space" presStyleCnt="0"/>
      <dgm:spPr/>
    </dgm:pt>
    <dgm:pt modelId="{4452CD0F-6693-449A-8694-66FB2EEBCA08}" type="pres">
      <dgm:prSet presAssocID="{B4ECBA83-B751-40E7-A82A-306FCAC09880}" presName="compositeB" presStyleCnt="0"/>
      <dgm:spPr/>
    </dgm:pt>
    <dgm:pt modelId="{9EEA7DA6-9C67-4003-9A62-75F86E1F5AF6}" type="pres">
      <dgm:prSet presAssocID="{B4ECBA83-B751-40E7-A82A-306FCAC09880}" presName="textB" presStyleLbl="revTx" presStyleIdx="5" presStyleCnt="9" custLinFactNeighborX="46198">
        <dgm:presLayoutVars>
          <dgm:bulletEnabled val="1"/>
        </dgm:presLayoutVars>
      </dgm:prSet>
      <dgm:spPr/>
    </dgm:pt>
    <dgm:pt modelId="{1C39722E-BC4C-4752-9DFB-65F9C46749A3}" type="pres">
      <dgm:prSet presAssocID="{B4ECBA83-B751-40E7-A82A-306FCAC09880}" presName="circleB" presStyleLbl="node1" presStyleIdx="5" presStyleCnt="9" custLinFactNeighborX="97826" custLinFactNeighborY="1863"/>
      <dgm:spPr/>
    </dgm:pt>
    <dgm:pt modelId="{A64496F9-C7BD-4D67-AC6F-76690897388E}" type="pres">
      <dgm:prSet presAssocID="{B4ECBA83-B751-40E7-A82A-306FCAC09880}" presName="spaceB" presStyleCnt="0"/>
      <dgm:spPr/>
    </dgm:pt>
    <dgm:pt modelId="{7B178E38-9A99-4365-A1AD-760541705092}" type="pres">
      <dgm:prSet presAssocID="{E38A5708-CF4B-45B3-A422-FF12F7DE7570}" presName="space" presStyleCnt="0"/>
      <dgm:spPr/>
    </dgm:pt>
    <dgm:pt modelId="{6DBAA4FE-7B71-4BB1-A05A-592E7A0C8D2C}" type="pres">
      <dgm:prSet presAssocID="{943F68E4-251D-4995-8DC2-01D7867688B2}" presName="compositeA" presStyleCnt="0"/>
      <dgm:spPr/>
    </dgm:pt>
    <dgm:pt modelId="{50532673-87A2-4FD0-AB34-04A8509F475E}" type="pres">
      <dgm:prSet presAssocID="{943F68E4-251D-4995-8DC2-01D7867688B2}" presName="textA" presStyleLbl="revTx" presStyleIdx="6" presStyleCnt="9" custLinFactNeighborX="40509">
        <dgm:presLayoutVars>
          <dgm:bulletEnabled val="1"/>
        </dgm:presLayoutVars>
      </dgm:prSet>
      <dgm:spPr/>
    </dgm:pt>
    <dgm:pt modelId="{D267D433-6AE3-443C-AD9B-60DD49B71275}" type="pres">
      <dgm:prSet presAssocID="{943F68E4-251D-4995-8DC2-01D7867688B2}" presName="circleA" presStyleLbl="node1" presStyleIdx="6" presStyleCnt="9" custLinFactNeighborX="88509" custLinFactNeighborY="1863"/>
      <dgm:spPr/>
    </dgm:pt>
    <dgm:pt modelId="{DA655F97-67CB-4732-A3E0-B1B0F430E2F1}" type="pres">
      <dgm:prSet presAssocID="{943F68E4-251D-4995-8DC2-01D7867688B2}" presName="spaceA" presStyleCnt="0"/>
      <dgm:spPr/>
    </dgm:pt>
    <dgm:pt modelId="{942070E8-7F29-4423-AE42-0E30B64639B7}" type="pres">
      <dgm:prSet presAssocID="{ACE17DF4-6815-4673-B09B-57D3A849120A}" presName="space" presStyleCnt="0"/>
      <dgm:spPr/>
    </dgm:pt>
    <dgm:pt modelId="{1A185891-B389-47B8-937D-260A1FF48A64}" type="pres">
      <dgm:prSet presAssocID="{E8B2D6FF-635E-4D5D-9B54-A80E7F1B126D}" presName="compositeB" presStyleCnt="0"/>
      <dgm:spPr/>
    </dgm:pt>
    <dgm:pt modelId="{7FE47AF8-8A81-42B0-908B-6199B17DF3B4}" type="pres">
      <dgm:prSet presAssocID="{E8B2D6FF-635E-4D5D-9B54-A80E7F1B126D}" presName="textB" presStyleLbl="revTx" presStyleIdx="7" presStyleCnt="9" custLinFactNeighborX="37321">
        <dgm:presLayoutVars>
          <dgm:bulletEnabled val="1"/>
        </dgm:presLayoutVars>
      </dgm:prSet>
      <dgm:spPr/>
    </dgm:pt>
    <dgm:pt modelId="{010A2F89-FB82-4DAF-A661-8DD99B3D72EE}" type="pres">
      <dgm:prSet presAssocID="{E8B2D6FF-635E-4D5D-9B54-A80E7F1B126D}" presName="circleB" presStyleLbl="node1" presStyleIdx="7" presStyleCnt="9" custLinFactNeighborX="80745" custLinFactNeighborY="1863"/>
      <dgm:spPr/>
    </dgm:pt>
    <dgm:pt modelId="{29993202-F585-461E-955B-835D16065747}" type="pres">
      <dgm:prSet presAssocID="{E8B2D6FF-635E-4D5D-9B54-A80E7F1B126D}" presName="spaceB" presStyleCnt="0"/>
      <dgm:spPr/>
    </dgm:pt>
    <dgm:pt modelId="{3FC0616D-1EA4-4E52-BD48-45E357CD9672}" type="pres">
      <dgm:prSet presAssocID="{89C1D016-3099-4B92-A994-9C721C42229E}" presName="space" presStyleCnt="0"/>
      <dgm:spPr/>
    </dgm:pt>
    <dgm:pt modelId="{A0EB2883-8C08-47BB-A3FF-ABD224213AFD}" type="pres">
      <dgm:prSet presAssocID="{D5C25DB3-0FA7-402F-B286-D6B59D3B4E87}" presName="compositeA" presStyleCnt="0"/>
      <dgm:spPr/>
    </dgm:pt>
    <dgm:pt modelId="{961DFCCF-99DE-4AA7-B3C1-A190D2886C0E}" type="pres">
      <dgm:prSet presAssocID="{D5C25DB3-0FA7-402F-B286-D6B59D3B4E87}" presName="textA" presStyleLbl="revTx" presStyleIdx="8" presStyleCnt="9" custScaleX="134385" custLinFactNeighborX="6678">
        <dgm:presLayoutVars>
          <dgm:bulletEnabled val="1"/>
        </dgm:presLayoutVars>
      </dgm:prSet>
      <dgm:spPr/>
    </dgm:pt>
    <dgm:pt modelId="{3A7F9F98-1875-4992-B1A5-405DCB7D1DD7}" type="pres">
      <dgm:prSet presAssocID="{D5C25DB3-0FA7-402F-B286-D6B59D3B4E87}" presName="circleA" presStyleLbl="node1" presStyleIdx="8" presStyleCnt="9" custLinFactNeighborX="57453" custLinFactNeighborY="1863"/>
      <dgm:spPr/>
    </dgm:pt>
    <dgm:pt modelId="{E51F3E7C-DCF9-46E2-98E0-DF3F1647D49E}" type="pres">
      <dgm:prSet presAssocID="{D5C25DB3-0FA7-402F-B286-D6B59D3B4E87}" presName="spaceA" presStyleCnt="0"/>
      <dgm:spPr/>
    </dgm:pt>
  </dgm:ptLst>
  <dgm:cxnLst>
    <dgm:cxn modelId="{84E3C803-A165-42B9-BFE9-F911BEAB97F1}" type="presOf" srcId="{1DE980AC-28B2-4B42-9418-A58FA3BC4214}" destId="{74B34C26-0E07-4E1C-B430-28D6A78159AB}" srcOrd="0" destOrd="0" presId="urn:microsoft.com/office/officeart/2005/8/layout/hProcess11"/>
    <dgm:cxn modelId="{1799B10E-C150-4F0B-9F6A-7E9ED76765E3}" type="presOf" srcId="{D5C25DB3-0FA7-402F-B286-D6B59D3B4E87}" destId="{961DFCCF-99DE-4AA7-B3C1-A190D2886C0E}" srcOrd="0" destOrd="0" presId="urn:microsoft.com/office/officeart/2005/8/layout/hProcess11"/>
    <dgm:cxn modelId="{905C3811-305F-4111-A363-97066CE93D77}" srcId="{8AF5AA7D-F923-4A3B-B079-D642AAE221FC}" destId="{19BC364A-1D2A-4A8F-8810-EBDBAF8ACE78}" srcOrd="4" destOrd="0" parTransId="{D384882F-DBA2-41E1-9494-A3B3810CC078}" sibTransId="{1863BE89-77DB-4FEB-AA46-E43C2E00F9E6}"/>
    <dgm:cxn modelId="{8DBA6C1C-38A2-4458-A853-FC529C287B65}" srcId="{8AF5AA7D-F923-4A3B-B079-D642AAE221FC}" destId="{E8B2D6FF-635E-4D5D-9B54-A80E7F1B126D}" srcOrd="7" destOrd="0" parTransId="{6F0B201A-69EA-46FF-A5D7-41D6601C60E6}" sibTransId="{89C1D016-3099-4B92-A994-9C721C42229E}"/>
    <dgm:cxn modelId="{51B89021-61F5-4F00-8D9F-34C7F3A94CC9}" srcId="{8AF5AA7D-F923-4A3B-B079-D642AAE221FC}" destId="{1A37E6C5-8039-4645-A7C2-1EABA4A81F2B}" srcOrd="3" destOrd="0" parTransId="{2139831B-6608-49B2-B583-F2B978ED222C}" sibTransId="{CC99EBE4-070F-4BF9-A0C2-7F9B85621130}"/>
    <dgm:cxn modelId="{2DE65322-7436-4892-BF32-B91A6BC2695B}" srcId="{8AF5AA7D-F923-4A3B-B079-D642AAE221FC}" destId="{1DE980AC-28B2-4B42-9418-A58FA3BC4214}" srcOrd="0" destOrd="0" parTransId="{5D418878-A989-4C61-B11F-64CAA04D4D94}" sibTransId="{C8EBCF23-54CA-4D67-91CE-8A37554FA36B}"/>
    <dgm:cxn modelId="{25DACA29-16FE-4A63-A5E2-EB8BC4BAA296}" srcId="{8AF5AA7D-F923-4A3B-B079-D642AAE221FC}" destId="{D5C25DB3-0FA7-402F-B286-D6B59D3B4E87}" srcOrd="8" destOrd="0" parTransId="{DCF9629D-7619-4E17-AAD6-97A8276F7209}" sibTransId="{2DAD45CE-93A2-4442-AF1B-1072D68DCF67}"/>
    <dgm:cxn modelId="{987E045B-E584-4367-B72C-268AE2EB6A27}" srcId="{8AF5AA7D-F923-4A3B-B079-D642AAE221FC}" destId="{943F68E4-251D-4995-8DC2-01D7867688B2}" srcOrd="6" destOrd="0" parTransId="{F33F2FD8-4899-4265-94F4-00F51F0F1CC7}" sibTransId="{ACE17DF4-6815-4673-B09B-57D3A849120A}"/>
    <dgm:cxn modelId="{3BD0C361-785B-435A-923E-27191A3B5D75}" srcId="{8AF5AA7D-F923-4A3B-B079-D642AAE221FC}" destId="{0D820E77-0E76-4B54-B80F-CA46F05BC823}" srcOrd="2" destOrd="0" parTransId="{6E4CBCD9-31C6-499F-ADAC-71B09F02BEE2}" sibTransId="{A019F1D3-40D0-45BF-A9E3-C340C1E19DDD}"/>
    <dgm:cxn modelId="{2D6D3C68-F2F5-4BE9-902D-1492F1C4C828}" type="presOf" srcId="{943F68E4-251D-4995-8DC2-01D7867688B2}" destId="{50532673-87A2-4FD0-AB34-04A8509F475E}" srcOrd="0" destOrd="0" presId="urn:microsoft.com/office/officeart/2005/8/layout/hProcess11"/>
    <dgm:cxn modelId="{D8C4774C-BA34-42DE-975A-49CA90E01E8B}" type="presOf" srcId="{25531134-A86E-4D95-9AD7-EEA047F6AB8C}" destId="{E36C996D-00FB-4F3E-9589-DF2C65DF21FD}" srcOrd="0" destOrd="0" presId="urn:microsoft.com/office/officeart/2005/8/layout/hProcess11"/>
    <dgm:cxn modelId="{AC60594C-95F2-4A2C-A43D-BCB2976CCC73}" type="presOf" srcId="{8AF5AA7D-F923-4A3B-B079-D642AAE221FC}" destId="{DEA35281-8C65-425D-94D5-146184DBFABB}" srcOrd="0" destOrd="0" presId="urn:microsoft.com/office/officeart/2005/8/layout/hProcess11"/>
    <dgm:cxn modelId="{8C2ECD9E-8E51-4CD4-A9C3-DF542C714E9E}" srcId="{8AF5AA7D-F923-4A3B-B079-D642AAE221FC}" destId="{B4ECBA83-B751-40E7-A82A-306FCAC09880}" srcOrd="5" destOrd="0" parTransId="{508E0B3A-A06B-4492-A56D-18EFDC373BD9}" sibTransId="{E38A5708-CF4B-45B3-A422-FF12F7DE7570}"/>
    <dgm:cxn modelId="{8FAC8BAC-F42C-4A56-BADC-B743264039FF}" type="presOf" srcId="{1A37E6C5-8039-4645-A7C2-1EABA4A81F2B}" destId="{606298C5-0711-4329-A76D-11D805EC708E}" srcOrd="0" destOrd="0" presId="urn:microsoft.com/office/officeart/2005/8/layout/hProcess11"/>
    <dgm:cxn modelId="{BAD228AE-E44D-40CD-96F5-D838E6050FE1}" type="presOf" srcId="{B4ECBA83-B751-40E7-A82A-306FCAC09880}" destId="{9EEA7DA6-9C67-4003-9A62-75F86E1F5AF6}" srcOrd="0" destOrd="0" presId="urn:microsoft.com/office/officeart/2005/8/layout/hProcess11"/>
    <dgm:cxn modelId="{F1C256B0-75D3-4B69-A164-27A8CE38901D}" type="presOf" srcId="{0D820E77-0E76-4B54-B80F-CA46F05BC823}" destId="{54162E91-EEA9-47EF-8FC9-CAB21485DCE9}" srcOrd="0" destOrd="0" presId="urn:microsoft.com/office/officeart/2005/8/layout/hProcess11"/>
    <dgm:cxn modelId="{8090FCDD-382B-4107-803D-EFCD6E6C8FBF}" srcId="{8AF5AA7D-F923-4A3B-B079-D642AAE221FC}" destId="{25531134-A86E-4D95-9AD7-EEA047F6AB8C}" srcOrd="1" destOrd="0" parTransId="{99B88889-1071-4144-A639-E065E117CAFF}" sibTransId="{B63C5790-DCDC-46FF-92A5-F8AAA89DC00B}"/>
    <dgm:cxn modelId="{5DC89CDE-F03A-4849-8FDE-539FEB698C6C}" type="presOf" srcId="{E8B2D6FF-635E-4D5D-9B54-A80E7F1B126D}" destId="{7FE47AF8-8A81-42B0-908B-6199B17DF3B4}" srcOrd="0" destOrd="0" presId="urn:microsoft.com/office/officeart/2005/8/layout/hProcess11"/>
    <dgm:cxn modelId="{68DF60FF-57A5-42E7-A60F-8E9F5AD950FF}" type="presOf" srcId="{19BC364A-1D2A-4A8F-8810-EBDBAF8ACE78}" destId="{E58070DE-DD0F-4416-AD67-066254757F82}" srcOrd="0" destOrd="0" presId="urn:microsoft.com/office/officeart/2005/8/layout/hProcess11"/>
    <dgm:cxn modelId="{8AB08DEE-D7F7-49AE-B377-4DA322B6CCFF}" type="presParOf" srcId="{DEA35281-8C65-425D-94D5-146184DBFABB}" destId="{9DE53224-B63B-443C-AD65-A1E8F301B18F}" srcOrd="0" destOrd="0" presId="urn:microsoft.com/office/officeart/2005/8/layout/hProcess11"/>
    <dgm:cxn modelId="{19DE0843-5DBB-4C50-AA5E-446DEC1F6610}" type="presParOf" srcId="{DEA35281-8C65-425D-94D5-146184DBFABB}" destId="{134CF25E-97AD-4A2D-8262-560A367F0331}" srcOrd="1" destOrd="0" presId="urn:microsoft.com/office/officeart/2005/8/layout/hProcess11"/>
    <dgm:cxn modelId="{A154AF79-407D-4C1B-ADB3-CD45B5E090C8}" type="presParOf" srcId="{134CF25E-97AD-4A2D-8262-560A367F0331}" destId="{B9F47284-325B-450E-A30A-F4B938BFB7D2}" srcOrd="0" destOrd="0" presId="urn:microsoft.com/office/officeart/2005/8/layout/hProcess11"/>
    <dgm:cxn modelId="{76993F3A-7C60-4085-AAA1-06CDE490C8FD}" type="presParOf" srcId="{B9F47284-325B-450E-A30A-F4B938BFB7D2}" destId="{74B34C26-0E07-4E1C-B430-28D6A78159AB}" srcOrd="0" destOrd="0" presId="urn:microsoft.com/office/officeart/2005/8/layout/hProcess11"/>
    <dgm:cxn modelId="{A24111B2-CF11-404F-B444-A266446285DF}" type="presParOf" srcId="{B9F47284-325B-450E-A30A-F4B938BFB7D2}" destId="{493025E9-E38A-4657-9991-F1BA77070BB5}" srcOrd="1" destOrd="0" presId="urn:microsoft.com/office/officeart/2005/8/layout/hProcess11"/>
    <dgm:cxn modelId="{179BA318-2005-43CD-8F4A-D608EA5F9D80}" type="presParOf" srcId="{B9F47284-325B-450E-A30A-F4B938BFB7D2}" destId="{52037F31-4D0C-4774-A8F2-631216704775}" srcOrd="2" destOrd="0" presId="urn:microsoft.com/office/officeart/2005/8/layout/hProcess11"/>
    <dgm:cxn modelId="{10FD182A-6B86-40E5-A9B6-96DCEAEB2382}" type="presParOf" srcId="{134CF25E-97AD-4A2D-8262-560A367F0331}" destId="{7A3D9E9B-B2B2-4D2A-9CB9-619D4EE4E058}" srcOrd="1" destOrd="0" presId="urn:microsoft.com/office/officeart/2005/8/layout/hProcess11"/>
    <dgm:cxn modelId="{415A02B7-F076-449E-AEC6-05E7336FF5C6}" type="presParOf" srcId="{134CF25E-97AD-4A2D-8262-560A367F0331}" destId="{77EB7576-8BA3-4923-BB20-08BAC527E6BD}" srcOrd="2" destOrd="0" presId="urn:microsoft.com/office/officeart/2005/8/layout/hProcess11"/>
    <dgm:cxn modelId="{D87A6AF3-1E29-4889-AEF4-7FB88EFD3604}" type="presParOf" srcId="{77EB7576-8BA3-4923-BB20-08BAC527E6BD}" destId="{E36C996D-00FB-4F3E-9589-DF2C65DF21FD}" srcOrd="0" destOrd="0" presId="urn:microsoft.com/office/officeart/2005/8/layout/hProcess11"/>
    <dgm:cxn modelId="{ED758F07-BB5D-4437-A69B-12F8E380A99F}" type="presParOf" srcId="{77EB7576-8BA3-4923-BB20-08BAC527E6BD}" destId="{7025E45E-3045-4C9D-A6D1-08BA317EA771}" srcOrd="1" destOrd="0" presId="urn:microsoft.com/office/officeart/2005/8/layout/hProcess11"/>
    <dgm:cxn modelId="{0071DE8F-A261-49E5-9C08-77FA2CEC38F7}" type="presParOf" srcId="{77EB7576-8BA3-4923-BB20-08BAC527E6BD}" destId="{BCCC5309-53E1-4772-A991-4B719FFA495E}" srcOrd="2" destOrd="0" presId="urn:microsoft.com/office/officeart/2005/8/layout/hProcess11"/>
    <dgm:cxn modelId="{561938B7-1946-42DD-AD6C-25564D912DFE}" type="presParOf" srcId="{134CF25E-97AD-4A2D-8262-560A367F0331}" destId="{54EA9648-DCE9-4F30-8C2C-B613AB411792}" srcOrd="3" destOrd="0" presId="urn:microsoft.com/office/officeart/2005/8/layout/hProcess11"/>
    <dgm:cxn modelId="{062817A4-C68C-4CA4-B223-45A8D90F5858}" type="presParOf" srcId="{134CF25E-97AD-4A2D-8262-560A367F0331}" destId="{879C26AA-691F-48E7-9F18-5306BD1B8243}" srcOrd="4" destOrd="0" presId="urn:microsoft.com/office/officeart/2005/8/layout/hProcess11"/>
    <dgm:cxn modelId="{5B53BDE7-D797-4177-B4EA-CF152355A888}" type="presParOf" srcId="{879C26AA-691F-48E7-9F18-5306BD1B8243}" destId="{54162E91-EEA9-47EF-8FC9-CAB21485DCE9}" srcOrd="0" destOrd="0" presId="urn:microsoft.com/office/officeart/2005/8/layout/hProcess11"/>
    <dgm:cxn modelId="{FD1165F3-7DC9-4E0D-A97E-FAFC22BCB882}" type="presParOf" srcId="{879C26AA-691F-48E7-9F18-5306BD1B8243}" destId="{EB0558E9-89DF-4F61-99C8-F53AF942C938}" srcOrd="1" destOrd="0" presId="urn:microsoft.com/office/officeart/2005/8/layout/hProcess11"/>
    <dgm:cxn modelId="{128F5E08-128D-4D07-A7F0-1563E9E44D36}" type="presParOf" srcId="{879C26AA-691F-48E7-9F18-5306BD1B8243}" destId="{C87E9E18-3105-4570-B74F-E685B35CBA74}" srcOrd="2" destOrd="0" presId="urn:microsoft.com/office/officeart/2005/8/layout/hProcess11"/>
    <dgm:cxn modelId="{778C4AEE-33A0-49F4-A444-E08B66977F56}" type="presParOf" srcId="{134CF25E-97AD-4A2D-8262-560A367F0331}" destId="{BD5060F8-67CD-4AB3-96D4-625DF8C3BCC7}" srcOrd="5" destOrd="0" presId="urn:microsoft.com/office/officeart/2005/8/layout/hProcess11"/>
    <dgm:cxn modelId="{DED8A113-DE0E-4B08-98E5-A683AA2D39CC}" type="presParOf" srcId="{134CF25E-97AD-4A2D-8262-560A367F0331}" destId="{86313683-7092-47CD-8D8E-C3D29257EA0B}" srcOrd="6" destOrd="0" presId="urn:microsoft.com/office/officeart/2005/8/layout/hProcess11"/>
    <dgm:cxn modelId="{A72BD929-B09B-4703-B95F-56453806B8E6}" type="presParOf" srcId="{86313683-7092-47CD-8D8E-C3D29257EA0B}" destId="{606298C5-0711-4329-A76D-11D805EC708E}" srcOrd="0" destOrd="0" presId="urn:microsoft.com/office/officeart/2005/8/layout/hProcess11"/>
    <dgm:cxn modelId="{AF025FF5-E436-44BC-87B6-1D0C1B763E54}" type="presParOf" srcId="{86313683-7092-47CD-8D8E-C3D29257EA0B}" destId="{10A6297A-CFE2-4980-95F5-BD1C7E589B17}" srcOrd="1" destOrd="0" presId="urn:microsoft.com/office/officeart/2005/8/layout/hProcess11"/>
    <dgm:cxn modelId="{8B6D4546-5946-46C3-97A9-F3BFE21B4A8F}" type="presParOf" srcId="{86313683-7092-47CD-8D8E-C3D29257EA0B}" destId="{C18CAB97-EAE4-462D-B4CD-01AB4811CFDA}" srcOrd="2" destOrd="0" presId="urn:microsoft.com/office/officeart/2005/8/layout/hProcess11"/>
    <dgm:cxn modelId="{C2227E50-3087-444F-BDB1-80FA19763A76}" type="presParOf" srcId="{134CF25E-97AD-4A2D-8262-560A367F0331}" destId="{ADBFCD1C-477A-4376-BBB3-C2D8299F862A}" srcOrd="7" destOrd="0" presId="urn:microsoft.com/office/officeart/2005/8/layout/hProcess11"/>
    <dgm:cxn modelId="{C94F028B-D5BD-4694-8453-8773DCF135EF}" type="presParOf" srcId="{134CF25E-97AD-4A2D-8262-560A367F0331}" destId="{1BA95CAA-243F-46AD-BDD2-81C300F881F3}" srcOrd="8" destOrd="0" presId="urn:microsoft.com/office/officeart/2005/8/layout/hProcess11"/>
    <dgm:cxn modelId="{8973EDA1-F900-43F7-A928-8C5D3E1A0962}" type="presParOf" srcId="{1BA95CAA-243F-46AD-BDD2-81C300F881F3}" destId="{E58070DE-DD0F-4416-AD67-066254757F82}" srcOrd="0" destOrd="0" presId="urn:microsoft.com/office/officeart/2005/8/layout/hProcess11"/>
    <dgm:cxn modelId="{CE6F5108-99C9-432A-9B35-2E2613146D4A}" type="presParOf" srcId="{1BA95CAA-243F-46AD-BDD2-81C300F881F3}" destId="{BAF8E868-F1F8-4D11-BF74-88A7ABB00798}" srcOrd="1" destOrd="0" presId="urn:microsoft.com/office/officeart/2005/8/layout/hProcess11"/>
    <dgm:cxn modelId="{2C892B64-9F86-486B-81E3-E76549C749FA}" type="presParOf" srcId="{1BA95CAA-243F-46AD-BDD2-81C300F881F3}" destId="{7E988238-6A95-459F-8CC1-357CD9A81C65}" srcOrd="2" destOrd="0" presId="urn:microsoft.com/office/officeart/2005/8/layout/hProcess11"/>
    <dgm:cxn modelId="{89EC7E20-5C5E-422B-8F1C-1BE228E94710}" type="presParOf" srcId="{134CF25E-97AD-4A2D-8262-560A367F0331}" destId="{5978D626-9176-49AB-8A5E-1439DDF18C4B}" srcOrd="9" destOrd="0" presId="urn:microsoft.com/office/officeart/2005/8/layout/hProcess11"/>
    <dgm:cxn modelId="{B9EB06C1-8974-49ED-AE92-050D42B2904F}" type="presParOf" srcId="{134CF25E-97AD-4A2D-8262-560A367F0331}" destId="{4452CD0F-6693-449A-8694-66FB2EEBCA08}" srcOrd="10" destOrd="0" presId="urn:microsoft.com/office/officeart/2005/8/layout/hProcess11"/>
    <dgm:cxn modelId="{5861FD9C-9A10-4763-A2B7-2FC596F0BBBA}" type="presParOf" srcId="{4452CD0F-6693-449A-8694-66FB2EEBCA08}" destId="{9EEA7DA6-9C67-4003-9A62-75F86E1F5AF6}" srcOrd="0" destOrd="0" presId="urn:microsoft.com/office/officeart/2005/8/layout/hProcess11"/>
    <dgm:cxn modelId="{FBE418AC-D1F5-427F-B552-9B23DB801436}" type="presParOf" srcId="{4452CD0F-6693-449A-8694-66FB2EEBCA08}" destId="{1C39722E-BC4C-4752-9DFB-65F9C46749A3}" srcOrd="1" destOrd="0" presId="urn:microsoft.com/office/officeart/2005/8/layout/hProcess11"/>
    <dgm:cxn modelId="{16EB6CF5-75C4-4F81-B729-E1683A1EB690}" type="presParOf" srcId="{4452CD0F-6693-449A-8694-66FB2EEBCA08}" destId="{A64496F9-C7BD-4D67-AC6F-76690897388E}" srcOrd="2" destOrd="0" presId="urn:microsoft.com/office/officeart/2005/8/layout/hProcess11"/>
    <dgm:cxn modelId="{024F7B33-E153-4955-82A2-3D5776613106}" type="presParOf" srcId="{134CF25E-97AD-4A2D-8262-560A367F0331}" destId="{7B178E38-9A99-4365-A1AD-760541705092}" srcOrd="11" destOrd="0" presId="urn:microsoft.com/office/officeart/2005/8/layout/hProcess11"/>
    <dgm:cxn modelId="{EAAB7A1B-CB00-4C59-B91A-3F69F9B7062B}" type="presParOf" srcId="{134CF25E-97AD-4A2D-8262-560A367F0331}" destId="{6DBAA4FE-7B71-4BB1-A05A-592E7A0C8D2C}" srcOrd="12" destOrd="0" presId="urn:microsoft.com/office/officeart/2005/8/layout/hProcess11"/>
    <dgm:cxn modelId="{55565C85-83A6-4764-A1C1-6C4D65E7D2F9}" type="presParOf" srcId="{6DBAA4FE-7B71-4BB1-A05A-592E7A0C8D2C}" destId="{50532673-87A2-4FD0-AB34-04A8509F475E}" srcOrd="0" destOrd="0" presId="urn:microsoft.com/office/officeart/2005/8/layout/hProcess11"/>
    <dgm:cxn modelId="{A6F60EF4-6ED6-4FE4-B390-DB06D09EEA22}" type="presParOf" srcId="{6DBAA4FE-7B71-4BB1-A05A-592E7A0C8D2C}" destId="{D267D433-6AE3-443C-AD9B-60DD49B71275}" srcOrd="1" destOrd="0" presId="urn:microsoft.com/office/officeart/2005/8/layout/hProcess11"/>
    <dgm:cxn modelId="{5B60E79C-1FF0-4A74-92A1-653CB2D3B060}" type="presParOf" srcId="{6DBAA4FE-7B71-4BB1-A05A-592E7A0C8D2C}" destId="{DA655F97-67CB-4732-A3E0-B1B0F430E2F1}" srcOrd="2" destOrd="0" presId="urn:microsoft.com/office/officeart/2005/8/layout/hProcess11"/>
    <dgm:cxn modelId="{DA9B4199-4FD4-47D1-BF6D-6A47E09C4942}" type="presParOf" srcId="{134CF25E-97AD-4A2D-8262-560A367F0331}" destId="{942070E8-7F29-4423-AE42-0E30B64639B7}" srcOrd="13" destOrd="0" presId="urn:microsoft.com/office/officeart/2005/8/layout/hProcess11"/>
    <dgm:cxn modelId="{0083E125-6BC6-4148-844A-700A13C285AA}" type="presParOf" srcId="{134CF25E-97AD-4A2D-8262-560A367F0331}" destId="{1A185891-B389-47B8-937D-260A1FF48A64}" srcOrd="14" destOrd="0" presId="urn:microsoft.com/office/officeart/2005/8/layout/hProcess11"/>
    <dgm:cxn modelId="{D82DA726-11FF-43AE-917C-9E453F4F7B98}" type="presParOf" srcId="{1A185891-B389-47B8-937D-260A1FF48A64}" destId="{7FE47AF8-8A81-42B0-908B-6199B17DF3B4}" srcOrd="0" destOrd="0" presId="urn:microsoft.com/office/officeart/2005/8/layout/hProcess11"/>
    <dgm:cxn modelId="{74B9549D-E910-40F1-B5CF-38FC8A770A60}" type="presParOf" srcId="{1A185891-B389-47B8-937D-260A1FF48A64}" destId="{010A2F89-FB82-4DAF-A661-8DD99B3D72EE}" srcOrd="1" destOrd="0" presId="urn:microsoft.com/office/officeart/2005/8/layout/hProcess11"/>
    <dgm:cxn modelId="{18AD92E0-C5A0-4934-9B37-4E4CFB7EF620}" type="presParOf" srcId="{1A185891-B389-47B8-937D-260A1FF48A64}" destId="{29993202-F585-461E-955B-835D16065747}" srcOrd="2" destOrd="0" presId="urn:microsoft.com/office/officeart/2005/8/layout/hProcess11"/>
    <dgm:cxn modelId="{08853D93-A406-492D-ABB3-B49C6C5C82AB}" type="presParOf" srcId="{134CF25E-97AD-4A2D-8262-560A367F0331}" destId="{3FC0616D-1EA4-4E52-BD48-45E357CD9672}" srcOrd="15" destOrd="0" presId="urn:microsoft.com/office/officeart/2005/8/layout/hProcess11"/>
    <dgm:cxn modelId="{03F68DF7-01D1-4D5F-8E86-3E073BC3B490}" type="presParOf" srcId="{134CF25E-97AD-4A2D-8262-560A367F0331}" destId="{A0EB2883-8C08-47BB-A3FF-ABD224213AFD}" srcOrd="16" destOrd="0" presId="urn:microsoft.com/office/officeart/2005/8/layout/hProcess11"/>
    <dgm:cxn modelId="{1D594A7B-9B58-4F76-9C90-41E187DED761}" type="presParOf" srcId="{A0EB2883-8C08-47BB-A3FF-ABD224213AFD}" destId="{961DFCCF-99DE-4AA7-B3C1-A190D2886C0E}" srcOrd="0" destOrd="0" presId="urn:microsoft.com/office/officeart/2005/8/layout/hProcess11"/>
    <dgm:cxn modelId="{5704F981-2012-4CBB-AF61-56F51CD1CC58}" type="presParOf" srcId="{A0EB2883-8C08-47BB-A3FF-ABD224213AFD}" destId="{3A7F9F98-1875-4992-B1A5-405DCB7D1DD7}" srcOrd="1" destOrd="0" presId="urn:microsoft.com/office/officeart/2005/8/layout/hProcess11"/>
    <dgm:cxn modelId="{28F84359-346C-4512-BCA6-F030B81AD30C}" type="presParOf" srcId="{A0EB2883-8C08-47BB-A3FF-ABD224213AFD}" destId="{E51F3E7C-DCF9-46E2-98E0-DF3F1647D49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53224-B63B-443C-AD65-A1E8F301B18F}">
      <dsp:nvSpPr>
        <dsp:cNvPr id="0" name=""/>
        <dsp:cNvSpPr/>
      </dsp:nvSpPr>
      <dsp:spPr>
        <a:xfrm>
          <a:off x="0" y="1213521"/>
          <a:ext cx="8942832" cy="16357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B34C26-0E07-4E1C-B430-28D6A78159AB}">
      <dsp:nvSpPr>
        <dsp:cNvPr id="0" name=""/>
        <dsp:cNvSpPr/>
      </dsp:nvSpPr>
      <dsp:spPr>
        <a:xfrm>
          <a:off x="630300" y="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1898:                </a:t>
          </a:r>
          <a:r>
            <a:rPr lang="en-US" sz="900" kern="1200" dirty="0">
              <a:latin typeface="Arial" panose="020B0604020202020204" pitchFamily="34" charset="0"/>
              <a:cs typeface="Arial" panose="020B0604020202020204" pitchFamily="34" charset="0"/>
            </a:rPr>
            <a:t>Cornell Medical College is founded</a:t>
          </a:r>
        </a:p>
      </dsp:txBody>
      <dsp:txXfrm>
        <a:off x="630300" y="0"/>
        <a:ext cx="819395" cy="1635760"/>
      </dsp:txXfrm>
    </dsp:sp>
    <dsp:sp modelId="{493025E9-E38A-4657-9991-F1BA77070BB5}">
      <dsp:nvSpPr>
        <dsp:cNvPr id="0" name=""/>
        <dsp:cNvSpPr/>
      </dsp:nvSpPr>
      <dsp:spPr>
        <a:xfrm>
          <a:off x="818633"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C996D-00FB-4F3E-9589-DF2C65DF21FD}">
      <dsp:nvSpPr>
        <dsp:cNvPr id="0" name=""/>
        <dsp:cNvSpPr/>
      </dsp:nvSpPr>
      <dsp:spPr>
        <a:xfrm>
          <a:off x="1326278" y="245364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1913:                </a:t>
          </a:r>
          <a:r>
            <a:rPr lang="en-US" sz="900" kern="1200" dirty="0">
              <a:latin typeface="Arial" panose="020B0604020202020204" pitchFamily="34" charset="0"/>
              <a:cs typeface="Arial" panose="020B0604020202020204" pitchFamily="34" charset="0"/>
            </a:rPr>
            <a:t>Cornell Medical College became affiliated with what is now NewYork-Presbyterian Hospital</a:t>
          </a:r>
        </a:p>
      </dsp:txBody>
      <dsp:txXfrm>
        <a:off x="1326278" y="2453640"/>
        <a:ext cx="819395" cy="1635760"/>
      </dsp:txXfrm>
    </dsp:sp>
    <dsp:sp modelId="{7025E45E-3045-4C9D-A6D1-08BA317EA771}">
      <dsp:nvSpPr>
        <dsp:cNvPr id="0" name=""/>
        <dsp:cNvSpPr/>
      </dsp:nvSpPr>
      <dsp:spPr>
        <a:xfrm>
          <a:off x="1545651" y="1840230"/>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62E91-EEA9-47EF-8FC9-CAB21485DCE9}">
      <dsp:nvSpPr>
        <dsp:cNvPr id="0" name=""/>
        <dsp:cNvSpPr/>
      </dsp:nvSpPr>
      <dsp:spPr>
        <a:xfrm>
          <a:off x="2192716" y="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1932:                   </a:t>
          </a:r>
          <a:r>
            <a:rPr lang="en-US" sz="900" kern="1200" dirty="0">
              <a:latin typeface="Arial" panose="020B0604020202020204" pitchFamily="34" charset="0"/>
              <a:cs typeface="Arial" panose="020B0604020202020204" pitchFamily="34" charset="0"/>
            </a:rPr>
            <a:t>Two institutions open a joint campus at the current location on the Upper East Side</a:t>
          </a:r>
        </a:p>
      </dsp:txBody>
      <dsp:txXfrm>
        <a:off x="2192716" y="0"/>
        <a:ext cx="819395" cy="1635760"/>
      </dsp:txXfrm>
    </dsp:sp>
    <dsp:sp modelId="{EB0558E9-89DF-4F61-99C8-F53AF942C938}">
      <dsp:nvSpPr>
        <dsp:cNvPr id="0" name=""/>
        <dsp:cNvSpPr/>
      </dsp:nvSpPr>
      <dsp:spPr>
        <a:xfrm>
          <a:off x="2412364" y="1840230"/>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298C5-0711-4329-A76D-11D805EC708E}">
      <dsp:nvSpPr>
        <dsp:cNvPr id="0" name=""/>
        <dsp:cNvSpPr/>
      </dsp:nvSpPr>
      <dsp:spPr>
        <a:xfrm>
          <a:off x="2987701" y="245364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1998:            </a:t>
          </a:r>
          <a:r>
            <a:rPr lang="en-US" sz="900" kern="1200" dirty="0">
              <a:latin typeface="Arial" panose="020B0604020202020204" pitchFamily="34" charset="0"/>
              <a:cs typeface="Arial" panose="020B0604020202020204" pitchFamily="34" charset="0"/>
            </a:rPr>
            <a:t>Institution renamed in appreciation of a generous donation by Board of Fellows Chair Emeritus Sanford I. Weill</a:t>
          </a:r>
        </a:p>
      </dsp:txBody>
      <dsp:txXfrm>
        <a:off x="2987701" y="2453640"/>
        <a:ext cx="819395" cy="1635760"/>
      </dsp:txXfrm>
    </dsp:sp>
    <dsp:sp modelId="{10A6297A-CFE2-4980-95F5-BD1C7E589B17}">
      <dsp:nvSpPr>
        <dsp:cNvPr id="0" name=""/>
        <dsp:cNvSpPr/>
      </dsp:nvSpPr>
      <dsp:spPr>
        <a:xfrm>
          <a:off x="3196531"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070DE-DD0F-4416-AD67-066254757F82}">
      <dsp:nvSpPr>
        <dsp:cNvPr id="0" name=""/>
        <dsp:cNvSpPr/>
      </dsp:nvSpPr>
      <dsp:spPr>
        <a:xfrm>
          <a:off x="3828328" y="6346"/>
          <a:ext cx="876261"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2001:    </a:t>
          </a:r>
          <a:r>
            <a:rPr lang="en-US" sz="900" kern="1200" dirty="0">
              <a:latin typeface="Arial" panose="020B0604020202020204" pitchFamily="34" charset="0"/>
              <a:cs typeface="Arial" panose="020B0604020202020204" pitchFamily="34" charset="0"/>
            </a:rPr>
            <a:t>Establishment of </a:t>
          </a:r>
          <a:r>
            <a:rPr lang="en-US" sz="900" kern="1200" dirty="0">
              <a:latin typeface="Arial" panose="020B0604020202020204" pitchFamily="34" charset="0"/>
              <a:cs typeface="Arial" panose="020B0604020202020204" pitchFamily="34" charset="0"/>
              <a:hlinkClick xmlns:r="http://schemas.openxmlformats.org/officeDocument/2006/relationships" r:id="rId1"/>
            </a:rPr>
            <a:t>Weill Cornell Medicine-Qatar</a:t>
          </a:r>
          <a:endParaRPr lang="en-US" sz="900" kern="1200" dirty="0">
            <a:latin typeface="Arial" panose="020B0604020202020204" pitchFamily="34" charset="0"/>
            <a:cs typeface="Arial" panose="020B0604020202020204" pitchFamily="34" charset="0"/>
          </a:endParaRPr>
        </a:p>
      </dsp:txBody>
      <dsp:txXfrm>
        <a:off x="3828328" y="6346"/>
        <a:ext cx="876261" cy="1635760"/>
      </dsp:txXfrm>
    </dsp:sp>
    <dsp:sp modelId="{BAF8E868-F1F8-4D11-BF74-88A7ABB00798}">
      <dsp:nvSpPr>
        <dsp:cNvPr id="0" name=""/>
        <dsp:cNvSpPr/>
      </dsp:nvSpPr>
      <dsp:spPr>
        <a:xfrm>
          <a:off x="4053580"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A7DA6-9C67-4003-9A62-75F86E1F5AF6}">
      <dsp:nvSpPr>
        <dsp:cNvPr id="0" name=""/>
        <dsp:cNvSpPr/>
      </dsp:nvSpPr>
      <dsp:spPr>
        <a:xfrm>
          <a:off x="4741044" y="245364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solidFill>
                <a:srgbClr val="2D2E2D">
                  <a:hueOff val="0"/>
                  <a:satOff val="0"/>
                  <a:lumOff val="0"/>
                  <a:alphaOff val="0"/>
                </a:srgbClr>
              </a:solidFill>
              <a:latin typeface="Arial" panose="020B0604020202020204" pitchFamily="34" charset="0"/>
              <a:ea typeface="+mn-ea"/>
              <a:cs typeface="Arial" panose="020B0604020202020204" pitchFamily="34" charset="0"/>
            </a:rPr>
            <a:t>2007:              </a:t>
          </a:r>
          <a:r>
            <a:rPr lang="en-US" sz="900" b="0" kern="1200" dirty="0">
              <a:solidFill>
                <a:srgbClr val="2D2E2D">
                  <a:hueOff val="0"/>
                  <a:satOff val="0"/>
                  <a:lumOff val="0"/>
                  <a:alphaOff val="0"/>
                </a:srgbClr>
              </a:solidFill>
              <a:latin typeface="Arial" panose="020B0604020202020204" pitchFamily="34" charset="0"/>
              <a:ea typeface="+mn-ea"/>
              <a:cs typeface="Arial" panose="020B0604020202020204" pitchFamily="34" charset="0"/>
              <a:hlinkClick xmlns:r="http://schemas.openxmlformats.org/officeDocument/2006/relationships" r:id="rId2"/>
            </a:rPr>
            <a:t>Opening of Weill Greenberg Center</a:t>
          </a:r>
          <a:r>
            <a:rPr lang="en-US" sz="900" b="0" kern="1200" dirty="0">
              <a:solidFill>
                <a:srgbClr val="2D2E2D">
                  <a:hueOff val="0"/>
                  <a:satOff val="0"/>
                  <a:lumOff val="0"/>
                  <a:alphaOff val="0"/>
                </a:srgbClr>
              </a:solidFill>
              <a:latin typeface="Arial" panose="020B0604020202020204" pitchFamily="34" charset="0"/>
              <a:ea typeface="+mn-ea"/>
              <a:cs typeface="Arial" panose="020B0604020202020204" pitchFamily="34" charset="0"/>
            </a:rPr>
            <a:t>, an award-winning ambulatory care and medical education building</a:t>
          </a:r>
        </a:p>
      </dsp:txBody>
      <dsp:txXfrm>
        <a:off x="4741044" y="2453640"/>
        <a:ext cx="819395" cy="1635760"/>
      </dsp:txXfrm>
    </dsp:sp>
    <dsp:sp modelId="{1C39722E-BC4C-4752-9DFB-65F9C46749A3}">
      <dsp:nvSpPr>
        <dsp:cNvPr id="0" name=""/>
        <dsp:cNvSpPr/>
      </dsp:nvSpPr>
      <dsp:spPr>
        <a:xfrm>
          <a:off x="4967777"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32673-87A2-4FD0-AB34-04A8509F475E}">
      <dsp:nvSpPr>
        <dsp:cNvPr id="0" name=""/>
        <dsp:cNvSpPr/>
      </dsp:nvSpPr>
      <dsp:spPr>
        <a:xfrm>
          <a:off x="5554794" y="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2015</a:t>
          </a:r>
          <a:r>
            <a:rPr lang="en-US" sz="900" kern="1200" dirty="0">
              <a:latin typeface="Arial" panose="020B0604020202020204" pitchFamily="34" charset="0"/>
              <a:cs typeface="Arial" panose="020B0604020202020204" pitchFamily="34" charset="0"/>
            </a:rPr>
            <a:t>:                </a:t>
          </a:r>
          <a:r>
            <a:rPr lang="en-US" sz="900" kern="1200" dirty="0">
              <a:latin typeface="Arial" panose="020B0604020202020204" pitchFamily="34" charset="0"/>
              <a:cs typeface="Arial" panose="020B0604020202020204" pitchFamily="34" charset="0"/>
              <a:hlinkClick xmlns:r="http://schemas.openxmlformats.org/officeDocument/2006/relationships" r:id="rId3"/>
            </a:rPr>
            <a:t>Rebranded to Weill Cornell Medicine </a:t>
          </a:r>
          <a:r>
            <a:rPr lang="en-US" sz="900" kern="1200" dirty="0">
              <a:latin typeface="Arial" panose="020B0604020202020204" pitchFamily="34" charset="0"/>
              <a:cs typeface="Arial" panose="020B0604020202020204" pitchFamily="34" charset="0"/>
            </a:rPr>
            <a:t>to fully embrace mission to Care, Discover, Teach</a:t>
          </a:r>
        </a:p>
      </dsp:txBody>
      <dsp:txXfrm>
        <a:off x="5554794" y="0"/>
        <a:ext cx="819395" cy="1635760"/>
      </dsp:txXfrm>
    </dsp:sp>
    <dsp:sp modelId="{D267D433-6AE3-443C-AD9B-60DD49B71275}">
      <dsp:nvSpPr>
        <dsp:cNvPr id="0" name=""/>
        <dsp:cNvSpPr/>
      </dsp:nvSpPr>
      <dsp:spPr>
        <a:xfrm>
          <a:off x="5790042"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47AF8-8A81-42B0-908B-6199B17DF3B4}">
      <dsp:nvSpPr>
        <dsp:cNvPr id="0" name=""/>
        <dsp:cNvSpPr/>
      </dsp:nvSpPr>
      <dsp:spPr>
        <a:xfrm>
          <a:off x="6389038" y="2453640"/>
          <a:ext cx="819395"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2019</a:t>
          </a:r>
          <a:r>
            <a:rPr lang="en-US" sz="900" kern="1200" dirty="0">
              <a:latin typeface="Arial" panose="020B0604020202020204" pitchFamily="34" charset="0"/>
              <a:cs typeface="Arial" panose="020B0604020202020204" pitchFamily="34" charset="0"/>
            </a:rPr>
            <a:t>:                   Debt-free: Powered by philanthropy, Weill Cornell Medicine </a:t>
          </a:r>
          <a:r>
            <a:rPr lang="en-US" sz="900" kern="1200" dirty="0">
              <a:latin typeface="Arial" panose="020B0604020202020204" pitchFamily="34" charset="0"/>
              <a:cs typeface="Arial" panose="020B0604020202020204" pitchFamily="34" charset="0"/>
              <a:hlinkClick xmlns:r="http://schemas.openxmlformats.org/officeDocument/2006/relationships" r:id="rId4"/>
            </a:rPr>
            <a:t>eliminates medical education debt for all qualifying students</a:t>
          </a:r>
          <a:endParaRPr lang="en-US" sz="900" kern="1200" dirty="0">
            <a:latin typeface="Arial" panose="020B0604020202020204" pitchFamily="34" charset="0"/>
            <a:cs typeface="Arial" panose="020B0604020202020204" pitchFamily="34" charset="0"/>
          </a:endParaRPr>
        </a:p>
      </dsp:txBody>
      <dsp:txXfrm>
        <a:off x="6389038" y="2453640"/>
        <a:ext cx="819395" cy="1635760"/>
      </dsp:txXfrm>
    </dsp:sp>
    <dsp:sp modelId="{010A2F89-FB82-4DAF-A661-8DD99B3D72EE}">
      <dsp:nvSpPr>
        <dsp:cNvPr id="0" name=""/>
        <dsp:cNvSpPr/>
      </dsp:nvSpPr>
      <dsp:spPr>
        <a:xfrm>
          <a:off x="6618657"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DFCCF-99DE-4AA7-B3C1-A190D2886C0E}">
      <dsp:nvSpPr>
        <dsp:cNvPr id="0" name=""/>
        <dsp:cNvSpPr/>
      </dsp:nvSpPr>
      <dsp:spPr>
        <a:xfrm>
          <a:off x="6998316" y="0"/>
          <a:ext cx="1101144" cy="163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panose="020B0604020202020204" pitchFamily="34" charset="0"/>
              <a:cs typeface="Arial" panose="020B0604020202020204" pitchFamily="34" charset="0"/>
            </a:rPr>
            <a:t>2021</a:t>
          </a:r>
          <a:r>
            <a:rPr lang="en-US" sz="900" b="0" kern="1200" dirty="0">
              <a:latin typeface="Arial" panose="020B0604020202020204" pitchFamily="34" charset="0"/>
              <a:cs typeface="Arial" panose="020B0604020202020204" pitchFamily="34" charset="0"/>
            </a:rPr>
            <a:t>:                             </a:t>
          </a:r>
          <a:r>
            <a:rPr lang="en-US" sz="900" b="0" kern="1200" dirty="0">
              <a:latin typeface="Arial" panose="020B0604020202020204" pitchFamily="34" charset="0"/>
              <a:cs typeface="Arial" panose="020B0604020202020204" pitchFamily="34" charset="0"/>
              <a:hlinkClick xmlns:r="http://schemas.openxmlformats.org/officeDocument/2006/relationships" r:id="rId5"/>
            </a:rPr>
            <a:t>“We’re Changing Medicine”: the largest campaign in Weill Cornell Medicine’s history</a:t>
          </a:r>
          <a:r>
            <a:rPr lang="en-US" sz="900" b="0" kern="1200" dirty="0">
              <a:latin typeface="Arial" panose="020B0604020202020204" pitchFamily="34" charset="0"/>
              <a:cs typeface="Arial" panose="020B0604020202020204" pitchFamily="34" charset="0"/>
            </a:rPr>
            <a:t>, used to harness emerging biomedical innovations to bring exemplary care to patients and create enduring changes in medicine</a:t>
          </a:r>
        </a:p>
      </dsp:txBody>
      <dsp:txXfrm>
        <a:off x="6998316" y="0"/>
        <a:ext cx="1101144" cy="1635760"/>
      </dsp:txXfrm>
    </dsp:sp>
    <dsp:sp modelId="{3A7F9F98-1875-4992-B1A5-405DCB7D1DD7}">
      <dsp:nvSpPr>
        <dsp:cNvPr id="0" name=""/>
        <dsp:cNvSpPr/>
      </dsp:nvSpPr>
      <dsp:spPr>
        <a:xfrm>
          <a:off x="7524647" y="1847848"/>
          <a:ext cx="408940" cy="408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D880E72-C0D1-7B4E-95F7-AA2918E085BC}" type="datetimeFigureOut">
              <a:rPr lang="en-US" smtClean="0"/>
              <a:pPr/>
              <a:t>5/27/2022</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5FBFBE2-5FC1-6D49-9CB1-BEBD9B36BDD1}" type="slidenum">
              <a:rPr lang="en-US" smtClean="0"/>
              <a:pPr/>
              <a:t>‹#›</a:t>
            </a:fld>
            <a:endParaRPr lang="en-US"/>
          </a:p>
        </p:txBody>
      </p:sp>
    </p:spTree>
    <p:extLst>
      <p:ext uri="{BB962C8B-B14F-4D97-AF65-F5344CB8AC3E}">
        <p14:creationId xmlns:p14="http://schemas.microsoft.com/office/powerpoint/2010/main" val="3158721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835B1ABD-57F1-1B46-A417-3C7D1F2A85D0}" type="datetimeFigureOut">
              <a:rPr lang="en-US" smtClean="0"/>
              <a:pPr/>
              <a:t>5/27/2022</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33FF746A-9A42-BC49-B5AB-F8339C12B1B4}" type="slidenum">
              <a:rPr lang="en-US" smtClean="0"/>
              <a:pPr/>
              <a:t>‹#›</a:t>
            </a:fld>
            <a:endParaRPr lang="en-US"/>
          </a:p>
        </p:txBody>
      </p:sp>
    </p:spTree>
    <p:extLst>
      <p:ext uri="{BB962C8B-B14F-4D97-AF65-F5344CB8AC3E}">
        <p14:creationId xmlns:p14="http://schemas.microsoft.com/office/powerpoint/2010/main" val="3823909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1</a:t>
            </a:fld>
            <a:endParaRPr lang="en-US"/>
          </a:p>
        </p:txBody>
      </p:sp>
    </p:spTree>
    <p:extLst>
      <p:ext uri="{BB962C8B-B14F-4D97-AF65-F5344CB8AC3E}">
        <p14:creationId xmlns:p14="http://schemas.microsoft.com/office/powerpoint/2010/main" val="368264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statistics shedding light on our clinical faculty, information about our graduate school of science, etc. all can be found on our fact sheets that are updated and distributed annually by External Affairs.  This will be updated annually as it becomes available. </a:t>
            </a:r>
          </a:p>
        </p:txBody>
      </p:sp>
      <p:sp>
        <p:nvSpPr>
          <p:cNvPr id="4" name="Slide Number Placeholder 3"/>
          <p:cNvSpPr>
            <a:spLocks noGrp="1"/>
          </p:cNvSpPr>
          <p:nvPr>
            <p:ph type="sldNum" sz="quarter" idx="5"/>
          </p:nvPr>
        </p:nvSpPr>
        <p:spPr/>
        <p:txBody>
          <a:bodyPr/>
          <a:lstStyle/>
          <a:p>
            <a:fld id="{33FF746A-9A42-BC49-B5AB-F8339C12B1B4}" type="slidenum">
              <a:rPr lang="en-US" smtClean="0"/>
              <a:pPr/>
              <a:t>10</a:t>
            </a:fld>
            <a:endParaRPr lang="en-US"/>
          </a:p>
        </p:txBody>
      </p:sp>
    </p:spTree>
    <p:extLst>
      <p:ext uri="{BB962C8B-B14F-4D97-AF65-F5344CB8AC3E}">
        <p14:creationId xmlns:p14="http://schemas.microsoft.com/office/powerpoint/2010/main" val="250624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site location map to show our reach throughout the boroughs, Westchester and Southampton to come.   Up north, we have an ENT location in Chappaqua (300 encounters) and a CRMI practice (4000 encounters) in Mt. </a:t>
            </a:r>
            <a:r>
              <a:rPr lang="en-US" dirty="0" err="1"/>
              <a:t>Kisco</a:t>
            </a:r>
            <a:r>
              <a:rPr lang="en-US" dirty="0"/>
              <a:t> (FY21)</a:t>
            </a:r>
          </a:p>
          <a:p>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11</a:t>
            </a:fld>
            <a:endParaRPr lang="en-US"/>
          </a:p>
        </p:txBody>
      </p:sp>
    </p:spTree>
    <p:extLst>
      <p:ext uri="{BB962C8B-B14F-4D97-AF65-F5344CB8AC3E}">
        <p14:creationId xmlns:p14="http://schemas.microsoft.com/office/powerpoint/2010/main" val="60654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historical partnership between the two institutions, while reiterating we are two separate institutions with different leadership, policies, etc.</a:t>
            </a:r>
          </a:p>
        </p:txBody>
      </p:sp>
      <p:sp>
        <p:nvSpPr>
          <p:cNvPr id="4" name="Slide Number Placeholder 3"/>
          <p:cNvSpPr>
            <a:spLocks noGrp="1"/>
          </p:cNvSpPr>
          <p:nvPr>
            <p:ph type="sldNum" sz="quarter" idx="5"/>
          </p:nvPr>
        </p:nvSpPr>
        <p:spPr/>
        <p:txBody>
          <a:bodyPr/>
          <a:lstStyle/>
          <a:p>
            <a:fld id="{33FF746A-9A42-BC49-B5AB-F8339C12B1B4}" type="slidenum">
              <a:rPr lang="en-US" smtClean="0"/>
              <a:pPr/>
              <a:t>13</a:t>
            </a:fld>
            <a:endParaRPr lang="en-US"/>
          </a:p>
        </p:txBody>
      </p:sp>
    </p:spTree>
    <p:extLst>
      <p:ext uri="{BB962C8B-B14F-4D97-AF65-F5344CB8AC3E}">
        <p14:creationId xmlns:p14="http://schemas.microsoft.com/office/powerpoint/2010/main" val="54961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NYPs clinical awards and accolades, which helps to illustrate the value and appreciation we have in our affiliation.</a:t>
            </a:r>
          </a:p>
        </p:txBody>
      </p:sp>
      <p:sp>
        <p:nvSpPr>
          <p:cNvPr id="4" name="Slide Number Placeholder 3"/>
          <p:cNvSpPr>
            <a:spLocks noGrp="1"/>
          </p:cNvSpPr>
          <p:nvPr>
            <p:ph type="sldNum" sz="quarter" idx="5"/>
          </p:nvPr>
        </p:nvSpPr>
        <p:spPr/>
        <p:txBody>
          <a:bodyPr/>
          <a:lstStyle/>
          <a:p>
            <a:fld id="{33FF746A-9A42-BC49-B5AB-F8339C12B1B4}" type="slidenum">
              <a:rPr lang="en-US" smtClean="0"/>
              <a:pPr/>
              <a:t>14</a:t>
            </a:fld>
            <a:endParaRPr lang="en-US"/>
          </a:p>
        </p:txBody>
      </p:sp>
    </p:spTree>
    <p:extLst>
      <p:ext uri="{BB962C8B-B14F-4D97-AF65-F5344CB8AC3E}">
        <p14:creationId xmlns:p14="http://schemas.microsoft.com/office/powerpoint/2010/main" val="28643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connect to the previous slides, this shows how our clinical chairs and chiefs report to both the dean of WCMC and the CEO of NYP.</a:t>
            </a:r>
          </a:p>
        </p:txBody>
      </p:sp>
      <p:sp>
        <p:nvSpPr>
          <p:cNvPr id="4" name="Slide Number Placeholder 3"/>
          <p:cNvSpPr>
            <a:spLocks noGrp="1"/>
          </p:cNvSpPr>
          <p:nvPr>
            <p:ph type="sldNum" sz="quarter" idx="5"/>
          </p:nvPr>
        </p:nvSpPr>
        <p:spPr/>
        <p:txBody>
          <a:bodyPr/>
          <a:lstStyle/>
          <a:p>
            <a:fld id="{33FF746A-9A42-BC49-B5AB-F8339C12B1B4}" type="slidenum">
              <a:rPr lang="en-US" smtClean="0"/>
              <a:pPr/>
              <a:t>17</a:t>
            </a:fld>
            <a:endParaRPr lang="en-US"/>
          </a:p>
        </p:txBody>
      </p:sp>
    </p:spTree>
    <p:extLst>
      <p:ext uri="{BB962C8B-B14F-4D97-AF65-F5344CB8AC3E}">
        <p14:creationId xmlns:p14="http://schemas.microsoft.com/office/powerpoint/2010/main" val="190669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&amp; procedures can go through this process</a:t>
            </a:r>
          </a:p>
        </p:txBody>
      </p:sp>
      <p:sp>
        <p:nvSpPr>
          <p:cNvPr id="4" name="Slide Number Placeholder 3"/>
          <p:cNvSpPr>
            <a:spLocks noGrp="1"/>
          </p:cNvSpPr>
          <p:nvPr>
            <p:ph type="sldNum" sz="quarter" idx="5"/>
          </p:nvPr>
        </p:nvSpPr>
        <p:spPr/>
        <p:txBody>
          <a:bodyPr/>
          <a:lstStyle/>
          <a:p>
            <a:fld id="{33FF746A-9A42-BC49-B5AB-F8339C12B1B4}" type="slidenum">
              <a:rPr lang="en-US" smtClean="0"/>
              <a:pPr/>
              <a:t>18</a:t>
            </a:fld>
            <a:endParaRPr lang="en-US"/>
          </a:p>
        </p:txBody>
      </p:sp>
    </p:spTree>
    <p:extLst>
      <p:ext uri="{BB962C8B-B14F-4D97-AF65-F5344CB8AC3E}">
        <p14:creationId xmlns:p14="http://schemas.microsoft.com/office/powerpoint/2010/main" val="2417653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need to be scrapped, though it is helpful it is outdated.  It’s been difficult tracking down an updated version of this from NYP but I will continue to poke around.</a:t>
            </a:r>
          </a:p>
        </p:txBody>
      </p:sp>
      <p:sp>
        <p:nvSpPr>
          <p:cNvPr id="4" name="Slide Number Placeholder 3"/>
          <p:cNvSpPr>
            <a:spLocks noGrp="1"/>
          </p:cNvSpPr>
          <p:nvPr>
            <p:ph type="sldNum" sz="quarter" idx="5"/>
          </p:nvPr>
        </p:nvSpPr>
        <p:spPr/>
        <p:txBody>
          <a:bodyPr/>
          <a:lstStyle/>
          <a:p>
            <a:fld id="{33FF746A-9A42-BC49-B5AB-F8339C12B1B4}" type="slidenum">
              <a:rPr lang="en-US" smtClean="0"/>
              <a:pPr/>
              <a:t>19</a:t>
            </a:fld>
            <a:endParaRPr lang="en-US"/>
          </a:p>
        </p:txBody>
      </p:sp>
    </p:spTree>
    <p:extLst>
      <p:ext uri="{BB962C8B-B14F-4D97-AF65-F5344CB8AC3E}">
        <p14:creationId xmlns:p14="http://schemas.microsoft.com/office/powerpoint/2010/main" val="184686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notes about our badge policy, and where one can go to retrieve it or replace it.  </a:t>
            </a:r>
          </a:p>
        </p:txBody>
      </p:sp>
      <p:sp>
        <p:nvSpPr>
          <p:cNvPr id="4" name="Slide Number Placeholder 3"/>
          <p:cNvSpPr>
            <a:spLocks noGrp="1"/>
          </p:cNvSpPr>
          <p:nvPr>
            <p:ph type="sldNum" sz="quarter" idx="5"/>
          </p:nvPr>
        </p:nvSpPr>
        <p:spPr/>
        <p:txBody>
          <a:bodyPr/>
          <a:lstStyle/>
          <a:p>
            <a:fld id="{33FF746A-9A42-BC49-B5AB-F8339C12B1B4}" type="slidenum">
              <a:rPr lang="en-US" smtClean="0"/>
              <a:pPr/>
              <a:t>20</a:t>
            </a:fld>
            <a:endParaRPr lang="en-US"/>
          </a:p>
        </p:txBody>
      </p:sp>
    </p:spTree>
    <p:extLst>
      <p:ext uri="{BB962C8B-B14F-4D97-AF65-F5344CB8AC3E}">
        <p14:creationId xmlns:p14="http://schemas.microsoft.com/office/powerpoint/2010/main" val="222171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issue, information on where a new physician can go to activate their CWID, and change password if necessary.  </a:t>
            </a:r>
          </a:p>
        </p:txBody>
      </p:sp>
      <p:sp>
        <p:nvSpPr>
          <p:cNvPr id="4" name="Slide Number Placeholder 3"/>
          <p:cNvSpPr>
            <a:spLocks noGrp="1"/>
          </p:cNvSpPr>
          <p:nvPr>
            <p:ph type="sldNum" sz="quarter" idx="5"/>
          </p:nvPr>
        </p:nvSpPr>
        <p:spPr/>
        <p:txBody>
          <a:bodyPr/>
          <a:lstStyle/>
          <a:p>
            <a:fld id="{33FF746A-9A42-BC49-B5AB-F8339C12B1B4}" type="slidenum">
              <a:rPr lang="en-US" smtClean="0"/>
              <a:pPr/>
              <a:t>22</a:t>
            </a:fld>
            <a:endParaRPr lang="en-US"/>
          </a:p>
        </p:txBody>
      </p:sp>
    </p:spTree>
    <p:extLst>
      <p:ext uri="{BB962C8B-B14F-4D97-AF65-F5344CB8AC3E}">
        <p14:creationId xmlns:p14="http://schemas.microsoft.com/office/powerpoint/2010/main" val="1162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on Epic for those that are unfamiliar, as well as information regarding EpicTogether and its benefits (one system, care coordination, overall improvement in care delivery), with the expected timeline and completion in a few months.</a:t>
            </a:r>
          </a:p>
        </p:txBody>
      </p:sp>
      <p:sp>
        <p:nvSpPr>
          <p:cNvPr id="4" name="Slide Number Placeholder 3"/>
          <p:cNvSpPr>
            <a:spLocks noGrp="1"/>
          </p:cNvSpPr>
          <p:nvPr>
            <p:ph type="sldNum" sz="quarter" idx="5"/>
          </p:nvPr>
        </p:nvSpPr>
        <p:spPr/>
        <p:txBody>
          <a:bodyPr/>
          <a:lstStyle/>
          <a:p>
            <a:fld id="{33FF746A-9A42-BC49-B5AB-F8339C12B1B4}" type="slidenum">
              <a:rPr lang="en-US" smtClean="0"/>
              <a:pPr/>
              <a:t>23</a:t>
            </a:fld>
            <a:endParaRPr lang="en-US"/>
          </a:p>
        </p:txBody>
      </p:sp>
    </p:spTree>
    <p:extLst>
      <p:ext uri="{BB962C8B-B14F-4D97-AF65-F5344CB8AC3E}">
        <p14:creationId xmlns:p14="http://schemas.microsoft.com/office/powerpoint/2010/main" val="347492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 welcome and highlights what to expect in this deck</a:t>
            </a:r>
          </a:p>
          <a:p>
            <a:pPr marL="171450" indent="-171450">
              <a:buFontTx/>
              <a:buChar char="-"/>
            </a:pPr>
            <a:r>
              <a:rPr lang="en-US" dirty="0"/>
              <a:t>Increase knowledge both about the organization, understand our structure, and familiarize with the tools we use daily &amp; have access to</a:t>
            </a:r>
          </a:p>
        </p:txBody>
      </p:sp>
      <p:sp>
        <p:nvSpPr>
          <p:cNvPr id="4" name="Slide Number Placeholder 3"/>
          <p:cNvSpPr>
            <a:spLocks noGrp="1"/>
          </p:cNvSpPr>
          <p:nvPr>
            <p:ph type="sldNum" sz="quarter" idx="5"/>
          </p:nvPr>
        </p:nvSpPr>
        <p:spPr/>
        <p:txBody>
          <a:bodyPr/>
          <a:lstStyle/>
          <a:p>
            <a:fld id="{33FF746A-9A42-BC49-B5AB-F8339C12B1B4}" type="slidenum">
              <a:rPr lang="en-US" smtClean="0"/>
              <a:pPr/>
              <a:t>2</a:t>
            </a:fld>
            <a:endParaRPr lang="en-US"/>
          </a:p>
        </p:txBody>
      </p:sp>
    </p:spTree>
    <p:extLst>
      <p:ext uri="{BB962C8B-B14F-4D97-AF65-F5344CB8AC3E}">
        <p14:creationId xmlns:p14="http://schemas.microsoft.com/office/powerpoint/2010/main" val="1054060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 Training is of utmost importance when joining, as without it you are not granted access.  This is handled as part of the onboarding process, but provides insight into the process, while introducing the tip sheet catalog and SmartTools to help drive provider efficiency</a:t>
            </a:r>
          </a:p>
        </p:txBody>
      </p:sp>
      <p:sp>
        <p:nvSpPr>
          <p:cNvPr id="4" name="Slide Number Placeholder 3"/>
          <p:cNvSpPr>
            <a:spLocks noGrp="1"/>
          </p:cNvSpPr>
          <p:nvPr>
            <p:ph type="sldNum" sz="quarter" idx="5"/>
          </p:nvPr>
        </p:nvSpPr>
        <p:spPr/>
        <p:txBody>
          <a:bodyPr/>
          <a:lstStyle/>
          <a:p>
            <a:fld id="{33FF746A-9A42-BC49-B5AB-F8339C12B1B4}" type="slidenum">
              <a:rPr lang="en-US" smtClean="0"/>
              <a:pPr/>
              <a:t>24</a:t>
            </a:fld>
            <a:endParaRPr lang="en-US"/>
          </a:p>
        </p:txBody>
      </p:sp>
    </p:spTree>
    <p:extLst>
      <p:ext uri="{BB962C8B-B14F-4D97-AF65-F5344CB8AC3E}">
        <p14:creationId xmlns:p14="http://schemas.microsoft.com/office/powerpoint/2010/main" val="188155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our eCOMPetency report and the associated measured metrics, and what it tells us about our processes.  The </a:t>
            </a:r>
            <a:r>
              <a:rPr lang="en-US" dirty="0" err="1"/>
              <a:t>Ecomp</a:t>
            </a:r>
            <a:r>
              <a:rPr lang="en-US" dirty="0"/>
              <a:t> reporting guide is also linked, which has some job aids associated with the measured metric workflows.</a:t>
            </a:r>
          </a:p>
        </p:txBody>
      </p:sp>
      <p:sp>
        <p:nvSpPr>
          <p:cNvPr id="4" name="Slide Number Placeholder 3"/>
          <p:cNvSpPr>
            <a:spLocks noGrp="1"/>
          </p:cNvSpPr>
          <p:nvPr>
            <p:ph type="sldNum" sz="quarter" idx="5"/>
          </p:nvPr>
        </p:nvSpPr>
        <p:spPr/>
        <p:txBody>
          <a:bodyPr/>
          <a:lstStyle/>
          <a:p>
            <a:fld id="{33FF746A-9A42-BC49-B5AB-F8339C12B1B4}" type="slidenum">
              <a:rPr lang="en-US" smtClean="0"/>
              <a:pPr/>
              <a:t>25</a:t>
            </a:fld>
            <a:endParaRPr lang="en-US"/>
          </a:p>
        </p:txBody>
      </p:sp>
    </p:spTree>
    <p:extLst>
      <p:ext uri="{BB962C8B-B14F-4D97-AF65-F5344CB8AC3E}">
        <p14:creationId xmlns:p14="http://schemas.microsoft.com/office/powerpoint/2010/main" val="168450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Introduces the provider dashboard, which empowers providers to gain insight into their patients, how they practice, their productivity, and much more.</a:t>
            </a:r>
          </a:p>
        </p:txBody>
      </p:sp>
      <p:sp>
        <p:nvSpPr>
          <p:cNvPr id="4" name="Slide Number Placeholder 3"/>
          <p:cNvSpPr>
            <a:spLocks noGrp="1"/>
          </p:cNvSpPr>
          <p:nvPr>
            <p:ph type="sldNum" sz="quarter" idx="5"/>
          </p:nvPr>
        </p:nvSpPr>
        <p:spPr/>
        <p:txBody>
          <a:bodyPr/>
          <a:lstStyle/>
          <a:p>
            <a:fld id="{33FF746A-9A42-BC49-B5AB-F8339C12B1B4}" type="slidenum">
              <a:rPr lang="en-US" smtClean="0"/>
              <a:pPr/>
              <a:t>26</a:t>
            </a:fld>
            <a:endParaRPr lang="en-US"/>
          </a:p>
        </p:txBody>
      </p:sp>
    </p:spTree>
    <p:extLst>
      <p:ext uri="{BB962C8B-B14F-4D97-AF65-F5344CB8AC3E}">
        <p14:creationId xmlns:p14="http://schemas.microsoft.com/office/powerpoint/2010/main" val="46357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information about WCC – for which many of our initiatives depend on high enrollment (e-check in, fast pass, telehealth services, online scheduling, and more).  </a:t>
            </a:r>
          </a:p>
        </p:txBody>
      </p:sp>
      <p:sp>
        <p:nvSpPr>
          <p:cNvPr id="4" name="Slide Number Placeholder 3"/>
          <p:cNvSpPr>
            <a:spLocks noGrp="1"/>
          </p:cNvSpPr>
          <p:nvPr>
            <p:ph type="sldNum" sz="quarter" idx="5"/>
          </p:nvPr>
        </p:nvSpPr>
        <p:spPr/>
        <p:txBody>
          <a:bodyPr/>
          <a:lstStyle/>
          <a:p>
            <a:fld id="{33FF746A-9A42-BC49-B5AB-F8339C12B1B4}" type="slidenum">
              <a:rPr lang="en-US" smtClean="0"/>
              <a:pPr/>
              <a:t>27</a:t>
            </a:fld>
            <a:endParaRPr lang="en-US"/>
          </a:p>
        </p:txBody>
      </p:sp>
    </p:spTree>
    <p:extLst>
      <p:ext uri="{BB962C8B-B14F-4D97-AF65-F5344CB8AC3E}">
        <p14:creationId xmlns:p14="http://schemas.microsoft.com/office/powerpoint/2010/main" val="967904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our Quality and Patient safety team, and the work they have done to establish a culture of safety for both patients &amp; providers.  A call out here very relevant to providers is the provider well being index, addressing issues like burnout and general dissatisfaction. </a:t>
            </a:r>
          </a:p>
        </p:txBody>
      </p:sp>
      <p:sp>
        <p:nvSpPr>
          <p:cNvPr id="4" name="Slide Number Placeholder 3"/>
          <p:cNvSpPr>
            <a:spLocks noGrp="1"/>
          </p:cNvSpPr>
          <p:nvPr>
            <p:ph type="sldNum" sz="quarter" idx="5"/>
          </p:nvPr>
        </p:nvSpPr>
        <p:spPr/>
        <p:txBody>
          <a:bodyPr/>
          <a:lstStyle/>
          <a:p>
            <a:fld id="{33FF746A-9A42-BC49-B5AB-F8339C12B1B4}" type="slidenum">
              <a:rPr lang="en-US" smtClean="0"/>
              <a:pPr/>
              <a:t>28</a:t>
            </a:fld>
            <a:endParaRPr lang="en-US"/>
          </a:p>
        </p:txBody>
      </p:sp>
    </p:spTree>
    <p:extLst>
      <p:ext uri="{BB962C8B-B14F-4D97-AF65-F5344CB8AC3E}">
        <p14:creationId xmlns:p14="http://schemas.microsoft.com/office/powerpoint/2010/main" val="1604056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new providers, developing your practice is hard, but with the right tools, particularly leveraging our POPS capabilities, referral relationships and general awareness can be built.  Coupled with the new physician newsletters, building out a detailed profile with a headshot, specialties and expertise can help stimulate referrals and access for patients and hopefully reduce outmigration. </a:t>
            </a:r>
          </a:p>
        </p:txBody>
      </p:sp>
      <p:sp>
        <p:nvSpPr>
          <p:cNvPr id="4" name="Slide Number Placeholder 3"/>
          <p:cNvSpPr>
            <a:spLocks noGrp="1"/>
          </p:cNvSpPr>
          <p:nvPr>
            <p:ph type="sldNum" sz="quarter" idx="5"/>
          </p:nvPr>
        </p:nvSpPr>
        <p:spPr/>
        <p:txBody>
          <a:bodyPr/>
          <a:lstStyle/>
          <a:p>
            <a:fld id="{33FF746A-9A42-BC49-B5AB-F8339C12B1B4}" type="slidenum">
              <a:rPr lang="en-US" smtClean="0"/>
              <a:pPr/>
              <a:t>29</a:t>
            </a:fld>
            <a:endParaRPr lang="en-US"/>
          </a:p>
        </p:txBody>
      </p:sp>
    </p:spTree>
    <p:extLst>
      <p:ext uri="{BB962C8B-B14F-4D97-AF65-F5344CB8AC3E}">
        <p14:creationId xmlns:p14="http://schemas.microsoft.com/office/powerpoint/2010/main" val="3619780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marketing tools provided by PO Marketing, the office of EA has policies all physicians should be aware of;</a:t>
            </a:r>
          </a:p>
          <a:p>
            <a:r>
              <a:rPr lang="en-US" dirty="0"/>
              <a:t>The media policy covers strategic communications, particularly with press/media dealings</a:t>
            </a:r>
          </a:p>
          <a:p>
            <a:r>
              <a:rPr lang="en-US" dirty="0"/>
              <a:t>The social media policy addresses guidelines regarding establishing unit-specific media account and our general social media guidelines.</a:t>
            </a:r>
          </a:p>
        </p:txBody>
      </p:sp>
      <p:sp>
        <p:nvSpPr>
          <p:cNvPr id="4" name="Slide Number Placeholder 3"/>
          <p:cNvSpPr>
            <a:spLocks noGrp="1"/>
          </p:cNvSpPr>
          <p:nvPr>
            <p:ph type="sldNum" sz="quarter" idx="5"/>
          </p:nvPr>
        </p:nvSpPr>
        <p:spPr/>
        <p:txBody>
          <a:bodyPr/>
          <a:lstStyle/>
          <a:p>
            <a:fld id="{33FF746A-9A42-BC49-B5AB-F8339C12B1B4}" type="slidenum">
              <a:rPr lang="en-US" smtClean="0"/>
              <a:pPr/>
              <a:t>30</a:t>
            </a:fld>
            <a:endParaRPr lang="en-US"/>
          </a:p>
        </p:txBody>
      </p:sp>
    </p:spTree>
    <p:extLst>
      <p:ext uri="{BB962C8B-B14F-4D97-AF65-F5344CB8AC3E}">
        <p14:creationId xmlns:p14="http://schemas.microsoft.com/office/powerpoint/2010/main" val="1331750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that new policy is close to being finalized and will be updated here once available.</a:t>
            </a:r>
          </a:p>
          <a:p>
            <a:r>
              <a:rPr lang="en-US" dirty="0"/>
              <a:t>This slide introduces our policy – which will not change – that members of the PO will place all referral orders through Epic.   This ties into our other referral initiatives, why this workflow is beneficial, and a special call out to our urgent referral chat pool functionality being rolled out, ensuring our most pressing patients are being scheduled promptly.</a:t>
            </a:r>
          </a:p>
        </p:txBody>
      </p:sp>
      <p:sp>
        <p:nvSpPr>
          <p:cNvPr id="4" name="Slide Number Placeholder 3"/>
          <p:cNvSpPr>
            <a:spLocks noGrp="1"/>
          </p:cNvSpPr>
          <p:nvPr>
            <p:ph type="sldNum" sz="quarter" idx="5"/>
          </p:nvPr>
        </p:nvSpPr>
        <p:spPr/>
        <p:txBody>
          <a:bodyPr/>
          <a:lstStyle/>
          <a:p>
            <a:fld id="{33FF746A-9A42-BC49-B5AB-F8339C12B1B4}" type="slidenum">
              <a:rPr lang="en-US" smtClean="0"/>
              <a:pPr/>
              <a:t>31</a:t>
            </a:fld>
            <a:endParaRPr lang="en-US"/>
          </a:p>
        </p:txBody>
      </p:sp>
    </p:spTree>
    <p:extLst>
      <p:ext uri="{BB962C8B-B14F-4D97-AF65-F5344CB8AC3E}">
        <p14:creationId xmlns:p14="http://schemas.microsoft.com/office/powerpoint/2010/main" val="3317790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referral workflow and specific call outs, as well as the tip sheets for providers placing referrals in Epic.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also outlines the expectations for the referral-receiving department to schedule &amp; convert referrals to appointments.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Closing of the loop to referring provider* (part of optimization project – Urgent referrals only, for now) – We would like to work into our workflows, particularly for urgent referrals, a loop closure so the referring doctor knows their patient was addressed.  Doing this for all referrals may clog up inbaskets and be a dissatisfier for physicians. </a:t>
            </a:r>
          </a:p>
          <a:p>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32</a:t>
            </a:fld>
            <a:endParaRPr lang="en-US"/>
          </a:p>
        </p:txBody>
      </p:sp>
    </p:spTree>
    <p:extLst>
      <p:ext uri="{BB962C8B-B14F-4D97-AF65-F5344CB8AC3E}">
        <p14:creationId xmlns:p14="http://schemas.microsoft.com/office/powerpoint/2010/main" val="467956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our E-Consults initiative, which, since 1/2020, has been a valuable tool for physicians who are looking for formalized guidance from specialists.   Feedback about this tool has been generally positive, helping to avoid unnecessary visits while reimbursing colleagues for their time. </a:t>
            </a:r>
          </a:p>
        </p:txBody>
      </p:sp>
      <p:sp>
        <p:nvSpPr>
          <p:cNvPr id="4" name="Slide Number Placeholder 3"/>
          <p:cNvSpPr>
            <a:spLocks noGrp="1"/>
          </p:cNvSpPr>
          <p:nvPr>
            <p:ph type="sldNum" sz="quarter" idx="5"/>
          </p:nvPr>
        </p:nvSpPr>
        <p:spPr/>
        <p:txBody>
          <a:bodyPr/>
          <a:lstStyle/>
          <a:p>
            <a:fld id="{33FF746A-9A42-BC49-B5AB-F8339C12B1B4}" type="slidenum">
              <a:rPr lang="en-US" smtClean="0"/>
              <a:pPr/>
              <a:t>33</a:t>
            </a:fld>
            <a:endParaRPr lang="en-US"/>
          </a:p>
        </p:txBody>
      </p:sp>
    </p:spTree>
    <p:extLst>
      <p:ext uri="{BB962C8B-B14F-4D97-AF65-F5344CB8AC3E}">
        <p14:creationId xmlns:p14="http://schemas.microsoft.com/office/powerpoint/2010/main" val="68692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pointed warm welcome from Dr. Stracher, providing additional context highlighting</a:t>
            </a:r>
          </a:p>
          <a:p>
            <a:pPr marL="171450" indent="-171450">
              <a:buFontTx/>
              <a:buChar char="-"/>
            </a:pPr>
            <a:r>
              <a:rPr lang="en-US" dirty="0"/>
              <a:t>The community (and extended community) we serve</a:t>
            </a:r>
          </a:p>
          <a:p>
            <a:pPr marL="171450" indent="-171450">
              <a:buFontTx/>
              <a:buChar char="-"/>
            </a:pPr>
            <a:r>
              <a:rPr lang="en-US" dirty="0"/>
              <a:t>Introduces our strong relationship with NYP</a:t>
            </a:r>
          </a:p>
          <a:p>
            <a:pPr marL="171450" indent="-171450">
              <a:buFontTx/>
              <a:buChar char="-"/>
            </a:pPr>
            <a:r>
              <a:rPr lang="en-US" dirty="0"/>
              <a:t>Highlights our current We’re Changing Medicine campaign investing in innovation</a:t>
            </a:r>
          </a:p>
          <a:p>
            <a:pPr marL="0" indent="0">
              <a:buFontTx/>
              <a:buNone/>
            </a:pPr>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3</a:t>
            </a:fld>
            <a:endParaRPr lang="en-US"/>
          </a:p>
        </p:txBody>
      </p:sp>
    </p:spTree>
    <p:extLst>
      <p:ext uri="{BB962C8B-B14F-4D97-AF65-F5344CB8AC3E}">
        <p14:creationId xmlns:p14="http://schemas.microsoft.com/office/powerpoint/2010/main" val="4196680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liaisons are assigned to cover specific departments.   They reach out to new faculty to set up 1-1 meetings to go over the services they provide, go through the faculty brochure, and help with any needs.  For reference,  data I was provided in FY21 – 40% of new faculty had 1:1 meetings with ITS liaisons.  Hopefully that number will go up with it being reiterated here. </a:t>
            </a:r>
          </a:p>
        </p:txBody>
      </p:sp>
      <p:sp>
        <p:nvSpPr>
          <p:cNvPr id="4" name="Slide Number Placeholder 3"/>
          <p:cNvSpPr>
            <a:spLocks noGrp="1"/>
          </p:cNvSpPr>
          <p:nvPr>
            <p:ph type="sldNum" sz="quarter" idx="5"/>
          </p:nvPr>
        </p:nvSpPr>
        <p:spPr/>
        <p:txBody>
          <a:bodyPr/>
          <a:lstStyle/>
          <a:p>
            <a:fld id="{33FF746A-9A42-BC49-B5AB-F8339C12B1B4}" type="slidenum">
              <a:rPr lang="en-US" smtClean="0"/>
              <a:pPr/>
              <a:t>34</a:t>
            </a:fld>
            <a:endParaRPr lang="en-US"/>
          </a:p>
        </p:txBody>
      </p:sp>
    </p:spTree>
    <p:extLst>
      <p:ext uri="{BB962C8B-B14F-4D97-AF65-F5344CB8AC3E}">
        <p14:creationId xmlns:p14="http://schemas.microsoft.com/office/powerpoint/2010/main" val="2933008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awareness to our compliance &amp; privacy teams who work hand in hand with physicians in many cases.  For onboarding, all physicians must complete these 3 trainings either before they start or on an annual basis, </a:t>
            </a:r>
          </a:p>
        </p:txBody>
      </p:sp>
      <p:sp>
        <p:nvSpPr>
          <p:cNvPr id="4" name="Slide Number Placeholder 3"/>
          <p:cNvSpPr>
            <a:spLocks noGrp="1"/>
          </p:cNvSpPr>
          <p:nvPr>
            <p:ph type="sldNum" sz="quarter" idx="5"/>
          </p:nvPr>
        </p:nvSpPr>
        <p:spPr/>
        <p:txBody>
          <a:bodyPr/>
          <a:lstStyle/>
          <a:p>
            <a:fld id="{33FF746A-9A42-BC49-B5AB-F8339C12B1B4}" type="slidenum">
              <a:rPr lang="en-US" smtClean="0"/>
              <a:pPr/>
              <a:t>35</a:t>
            </a:fld>
            <a:endParaRPr lang="en-US"/>
          </a:p>
        </p:txBody>
      </p:sp>
    </p:spTree>
    <p:extLst>
      <p:ext uri="{BB962C8B-B14F-4D97-AF65-F5344CB8AC3E}">
        <p14:creationId xmlns:p14="http://schemas.microsoft.com/office/powerpoint/2010/main" val="156839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36</a:t>
            </a:fld>
            <a:endParaRPr lang="en-US"/>
          </a:p>
        </p:txBody>
      </p:sp>
    </p:spTree>
    <p:extLst>
      <p:ext uri="{BB962C8B-B14F-4D97-AF65-F5344CB8AC3E}">
        <p14:creationId xmlns:p14="http://schemas.microsoft.com/office/powerpoint/2010/main" val="2336690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 the key organization wide initiatives that aim to improve access, convenience, which also ultimately tie into our mission.</a:t>
            </a:r>
          </a:p>
        </p:txBody>
      </p:sp>
      <p:sp>
        <p:nvSpPr>
          <p:cNvPr id="4" name="Slide Number Placeholder 3"/>
          <p:cNvSpPr>
            <a:spLocks noGrp="1"/>
          </p:cNvSpPr>
          <p:nvPr>
            <p:ph type="sldNum" sz="quarter" idx="5"/>
          </p:nvPr>
        </p:nvSpPr>
        <p:spPr/>
        <p:txBody>
          <a:bodyPr/>
          <a:lstStyle/>
          <a:p>
            <a:fld id="{33FF746A-9A42-BC49-B5AB-F8339C12B1B4}" type="slidenum">
              <a:rPr lang="en-US" smtClean="0"/>
              <a:pPr/>
              <a:t>37</a:t>
            </a:fld>
            <a:endParaRPr lang="en-US"/>
          </a:p>
        </p:txBody>
      </p:sp>
    </p:spTree>
    <p:extLst>
      <p:ext uri="{BB962C8B-B14F-4D97-AF65-F5344CB8AC3E}">
        <p14:creationId xmlns:p14="http://schemas.microsoft.com/office/powerpoint/2010/main" val="215075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our Mission and our commitment to our patients, students and innovation</a:t>
            </a:r>
          </a:p>
        </p:txBody>
      </p:sp>
      <p:sp>
        <p:nvSpPr>
          <p:cNvPr id="4" name="Slide Number Placeholder 3"/>
          <p:cNvSpPr>
            <a:spLocks noGrp="1"/>
          </p:cNvSpPr>
          <p:nvPr>
            <p:ph type="sldNum" sz="quarter" idx="10"/>
          </p:nvPr>
        </p:nvSpPr>
        <p:spPr/>
        <p:txBody>
          <a:bodyPr/>
          <a:lstStyle/>
          <a:p>
            <a:fld id="{33FF746A-9A42-BC49-B5AB-F8339C12B1B4}" type="slidenum">
              <a:rPr lang="en-US" smtClean="0"/>
              <a:pPr/>
              <a:t>4</a:t>
            </a:fld>
            <a:endParaRPr lang="en-US" dirty="0"/>
          </a:p>
        </p:txBody>
      </p:sp>
    </p:spTree>
    <p:extLst>
      <p:ext uri="{BB962C8B-B14F-4D97-AF65-F5344CB8AC3E}">
        <p14:creationId xmlns:p14="http://schemas.microsoft.com/office/powerpoint/2010/main" val="348819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high-level view of our institution's history, particularly how far we date back all the way to our rebranding in 2015 (this is 250 years of history through 2021!)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F746A-9A42-BC49-B5AB-F8339C12B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40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spotlight on Dean Choi and his biography from our website</a:t>
            </a:r>
          </a:p>
        </p:txBody>
      </p:sp>
      <p:sp>
        <p:nvSpPr>
          <p:cNvPr id="4" name="Slide Number Placeholder 3"/>
          <p:cNvSpPr>
            <a:spLocks noGrp="1"/>
          </p:cNvSpPr>
          <p:nvPr>
            <p:ph type="sldNum" sz="quarter" idx="5"/>
          </p:nvPr>
        </p:nvSpPr>
        <p:spPr/>
        <p:txBody>
          <a:bodyPr/>
          <a:lstStyle/>
          <a:p>
            <a:fld id="{33FF746A-9A42-BC49-B5AB-F8339C12B1B4}" type="slidenum">
              <a:rPr lang="en-US" smtClean="0"/>
              <a:pPr/>
              <a:t>6</a:t>
            </a:fld>
            <a:endParaRPr lang="en-US"/>
          </a:p>
        </p:txBody>
      </p:sp>
    </p:spTree>
    <p:extLst>
      <p:ext uri="{BB962C8B-B14F-4D97-AF65-F5344CB8AC3E}">
        <p14:creationId xmlns:p14="http://schemas.microsoft.com/office/powerpoint/2010/main" val="679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on our mission, vision &amp; values – high level data points related to our patient care</a:t>
            </a:r>
          </a:p>
        </p:txBody>
      </p:sp>
      <p:sp>
        <p:nvSpPr>
          <p:cNvPr id="4" name="Slide Number Placeholder 3"/>
          <p:cNvSpPr>
            <a:spLocks noGrp="1"/>
          </p:cNvSpPr>
          <p:nvPr>
            <p:ph type="sldNum" sz="quarter" idx="5"/>
          </p:nvPr>
        </p:nvSpPr>
        <p:spPr/>
        <p:txBody>
          <a:bodyPr/>
          <a:lstStyle/>
          <a:p>
            <a:fld id="{33FF746A-9A42-BC49-B5AB-F8339C12B1B4}" type="slidenum">
              <a:rPr lang="en-US" smtClean="0"/>
              <a:pPr/>
              <a:t>7</a:t>
            </a:fld>
            <a:endParaRPr lang="en-US"/>
          </a:p>
        </p:txBody>
      </p:sp>
    </p:spTree>
    <p:extLst>
      <p:ext uri="{BB962C8B-B14F-4D97-AF65-F5344CB8AC3E}">
        <p14:creationId xmlns:p14="http://schemas.microsoft.com/office/powerpoint/2010/main" val="397651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data points for our research accomplishments and capabilities</a:t>
            </a:r>
          </a:p>
        </p:txBody>
      </p:sp>
      <p:sp>
        <p:nvSpPr>
          <p:cNvPr id="4" name="Slide Number Placeholder 3"/>
          <p:cNvSpPr>
            <a:spLocks noGrp="1"/>
          </p:cNvSpPr>
          <p:nvPr>
            <p:ph type="sldNum" sz="quarter" idx="5"/>
          </p:nvPr>
        </p:nvSpPr>
        <p:spPr/>
        <p:txBody>
          <a:bodyPr/>
          <a:lstStyle/>
          <a:p>
            <a:fld id="{33FF746A-9A42-BC49-B5AB-F8339C12B1B4}" type="slidenum">
              <a:rPr lang="en-US" smtClean="0"/>
              <a:pPr/>
              <a:t>8</a:t>
            </a:fld>
            <a:endParaRPr lang="en-US"/>
          </a:p>
        </p:txBody>
      </p:sp>
    </p:spTree>
    <p:extLst>
      <p:ext uri="{BB962C8B-B14F-4D97-AF65-F5344CB8AC3E}">
        <p14:creationId xmlns:p14="http://schemas.microsoft.com/office/powerpoint/2010/main" val="84546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Notable research breakthroughs, once again reiterating our accomplishments and more to be proud of </a:t>
            </a:r>
          </a:p>
        </p:txBody>
      </p:sp>
      <p:sp>
        <p:nvSpPr>
          <p:cNvPr id="4" name="Slide Number Placeholder 3"/>
          <p:cNvSpPr>
            <a:spLocks noGrp="1"/>
          </p:cNvSpPr>
          <p:nvPr>
            <p:ph type="sldNum" sz="quarter" idx="5"/>
          </p:nvPr>
        </p:nvSpPr>
        <p:spPr/>
        <p:txBody>
          <a:bodyPr/>
          <a:lstStyle/>
          <a:p>
            <a:fld id="{33FF746A-9A42-BC49-B5AB-F8339C12B1B4}" type="slidenum">
              <a:rPr lang="en-US" smtClean="0"/>
              <a:pPr/>
              <a:t>9</a:t>
            </a:fld>
            <a:endParaRPr lang="en-US"/>
          </a:p>
        </p:txBody>
      </p:sp>
    </p:spTree>
    <p:extLst>
      <p:ext uri="{BB962C8B-B14F-4D97-AF65-F5344CB8AC3E}">
        <p14:creationId xmlns:p14="http://schemas.microsoft.com/office/powerpoint/2010/main" val="2980850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20815"/>
              </a:solidFill>
            </a:endParaRPr>
          </a:p>
        </p:txBody>
      </p:sp>
      <p:sp>
        <p:nvSpPr>
          <p:cNvPr id="10" name="Title 1"/>
          <p:cNvSpPr>
            <a:spLocks noGrp="1"/>
          </p:cNvSpPr>
          <p:nvPr>
            <p:ph type="ctrTitle" hasCustomPrompt="1"/>
          </p:nvPr>
        </p:nvSpPr>
        <p:spPr>
          <a:xfrm>
            <a:off x="396072" y="1473907"/>
            <a:ext cx="8351856" cy="742436"/>
          </a:xfrm>
        </p:spPr>
        <p:txBody>
          <a:bodyPr lIns="0" bIns="0">
            <a:noAutofit/>
          </a:bodyPr>
          <a:lstStyle>
            <a:lvl1pPr algn="l">
              <a:lnSpc>
                <a:spcPct val="90000"/>
              </a:lnSpc>
              <a:defRPr sz="6600" b="1" baseline="0">
                <a:solidFill>
                  <a:schemeClr val="tx2"/>
                </a:solidFill>
                <a:latin typeface="Arial"/>
                <a:cs typeface="Arial"/>
              </a:defRPr>
            </a:lvl1pPr>
          </a:lstStyle>
          <a:p>
            <a:r>
              <a:rPr lang="en-US" dirty="0"/>
              <a:t>Cover Slide Title</a:t>
            </a:r>
            <a:br>
              <a:rPr lang="en-US" dirty="0"/>
            </a:br>
            <a:endParaRPr lang="en-US" dirty="0"/>
          </a:p>
        </p:txBody>
      </p:sp>
      <p:sp>
        <p:nvSpPr>
          <p:cNvPr id="12" name="Subtitle 2"/>
          <p:cNvSpPr>
            <a:spLocks noGrp="1"/>
          </p:cNvSpPr>
          <p:nvPr>
            <p:ph type="subTitle" idx="1" hasCustomPrompt="1"/>
          </p:nvPr>
        </p:nvSpPr>
        <p:spPr>
          <a:xfrm>
            <a:off x="396072" y="2268408"/>
            <a:ext cx="6400800" cy="662149"/>
          </a:xfrm>
        </p:spPr>
        <p:txBody>
          <a:bodyPr lIns="0" tIns="0" rIns="0" bIns="0">
            <a:normAutofit/>
          </a:bodyPr>
          <a:lstStyle>
            <a:lvl1pPr marL="0" indent="0" algn="l">
              <a:buNone/>
              <a:defRPr sz="240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sp>
        <p:nvSpPr>
          <p:cNvPr id="14" name="Content Placeholder 8"/>
          <p:cNvSpPr>
            <a:spLocks noGrp="1"/>
          </p:cNvSpPr>
          <p:nvPr>
            <p:ph sz="quarter" idx="12" hasCustomPrompt="1"/>
          </p:nvPr>
        </p:nvSpPr>
        <p:spPr>
          <a:xfrm>
            <a:off x="396072" y="3311168"/>
            <a:ext cx="5853112" cy="465717"/>
          </a:xfrm>
        </p:spPr>
        <p:txBody>
          <a:bodyPr>
            <a:noAutofit/>
          </a:bodyPr>
          <a:lstStyle>
            <a:lvl1pPr marL="0" indent="0">
              <a:buNone/>
              <a:tabLst/>
              <a:defRPr sz="15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Presenter’s Name</a:t>
            </a:r>
          </a:p>
          <a:p>
            <a:pPr lvl="0"/>
            <a:r>
              <a:rPr lang="en-US" dirty="0"/>
              <a:t>Presenter’s Title</a:t>
            </a:r>
          </a:p>
        </p:txBody>
      </p:sp>
      <p:sp>
        <p:nvSpPr>
          <p:cNvPr id="15" name="Content Placeholder 10"/>
          <p:cNvSpPr>
            <a:spLocks noGrp="1"/>
          </p:cNvSpPr>
          <p:nvPr>
            <p:ph sz="quarter" idx="13" hasCustomPrompt="1"/>
          </p:nvPr>
        </p:nvSpPr>
        <p:spPr>
          <a:xfrm>
            <a:off x="5842000" y="3311247"/>
            <a:ext cx="2905928" cy="465718"/>
          </a:xfrm>
        </p:spPr>
        <p:txBody>
          <a:bodyPr>
            <a:normAutofit/>
          </a:bodyPr>
          <a:lstStyle>
            <a:lvl1pPr marL="0" indent="0" algn="r">
              <a:buNone/>
              <a:defRPr sz="1500" baseline="0">
                <a:solidFill>
                  <a:schemeClr val="tx2"/>
                </a:solidFill>
              </a:defRPr>
            </a:lvl1pPr>
          </a:lstStyle>
          <a:p>
            <a:pPr lvl="0"/>
            <a:r>
              <a:rPr lang="en-US" dirty="0"/>
              <a:t>10.10.15</a:t>
            </a:r>
            <a:br>
              <a:rPr lang="en-US" dirty="0"/>
            </a:br>
            <a:r>
              <a:rPr lang="en-US" dirty="0"/>
              <a:t>Web address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75" y="107951"/>
            <a:ext cx="1958478" cy="859204"/>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528391" y="4012533"/>
            <a:ext cx="586766" cy="835109"/>
          </a:xfrm>
          <a:prstGeom prst="rect">
            <a:avLst/>
          </a:prstGeom>
        </p:spPr>
      </p:pic>
    </p:spTree>
    <p:extLst>
      <p:ext uri="{BB962C8B-B14F-4D97-AF65-F5344CB8AC3E}">
        <p14:creationId xmlns:p14="http://schemas.microsoft.com/office/powerpoint/2010/main" val="138579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Table Only</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6" name="Table Placeholder 8"/>
          <p:cNvSpPr>
            <a:spLocks noGrp="1"/>
          </p:cNvSpPr>
          <p:nvPr>
            <p:ph type="tbl" sz="quarter" idx="24"/>
          </p:nvPr>
        </p:nvSpPr>
        <p:spPr>
          <a:xfrm>
            <a:off x="888614" y="1283355"/>
            <a:ext cx="7480685" cy="3185039"/>
          </a:xfrm>
        </p:spPr>
        <p:txBody>
          <a:bodyPr/>
          <a:lstStyle>
            <a:lvl1pPr marL="0" indent="0">
              <a:buNone/>
              <a:defRPr>
                <a:solidFill>
                  <a:schemeClr val="tx1"/>
                </a:solidFill>
              </a:defRPr>
            </a:lvl1pPr>
          </a:lstStyle>
          <a:p>
            <a:r>
              <a:rPr lang="en-US"/>
              <a:t>Click icon to add table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Copy &amp; Chart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5" name="Chart Placeholder 6"/>
          <p:cNvSpPr>
            <a:spLocks noGrp="1"/>
          </p:cNvSpPr>
          <p:nvPr>
            <p:ph type="chart" sz="quarter" idx="23"/>
          </p:nvPr>
        </p:nvSpPr>
        <p:spPr>
          <a:xfrm>
            <a:off x="889000" y="1278061"/>
            <a:ext cx="3555999" cy="3139533"/>
          </a:xfrm>
        </p:spPr>
        <p:txBody>
          <a:bodyPr/>
          <a:lstStyle>
            <a:lvl1pPr marL="0" indent="0">
              <a:buNone/>
              <a:defRPr>
                <a:solidFill>
                  <a:schemeClr val="tx1"/>
                </a:solidFill>
              </a:defRPr>
            </a:lvl1pPr>
          </a:lstStyle>
          <a:p>
            <a:r>
              <a:rPr lang="en-US"/>
              <a:t>Click icon to add chart</a:t>
            </a:r>
            <a:endParaRPr lang="en-US" dirty="0"/>
          </a:p>
        </p:txBody>
      </p:sp>
      <p:sp>
        <p:nvSpPr>
          <p:cNvPr id="7" name="Content Placeholder 3"/>
          <p:cNvSpPr>
            <a:spLocks noGrp="1"/>
          </p:cNvSpPr>
          <p:nvPr>
            <p:ph sz="half" idx="2"/>
          </p:nvPr>
        </p:nvSpPr>
        <p:spPr>
          <a:xfrm>
            <a:off x="4572000" y="1278060"/>
            <a:ext cx="4114800" cy="313953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Copy Only</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5" name="Chart Placeholder 6"/>
          <p:cNvSpPr>
            <a:spLocks noGrp="1"/>
          </p:cNvSpPr>
          <p:nvPr>
            <p:ph type="chart" sz="quarter" idx="23"/>
          </p:nvPr>
        </p:nvSpPr>
        <p:spPr>
          <a:xfrm>
            <a:off x="5130801" y="1278061"/>
            <a:ext cx="3555999" cy="3139533"/>
          </a:xfrm>
        </p:spPr>
        <p:txBody>
          <a:bodyPr/>
          <a:lstStyle>
            <a:lvl1pPr marL="0" indent="0">
              <a:buNone/>
              <a:defRPr>
                <a:solidFill>
                  <a:schemeClr val="tx1"/>
                </a:solidFill>
              </a:defRPr>
            </a:lvl1pPr>
          </a:lstStyle>
          <a:p>
            <a:r>
              <a:rPr lang="en-US"/>
              <a:t>Click icon to add chart</a:t>
            </a:r>
            <a:endParaRPr lang="en-US" dirty="0"/>
          </a:p>
        </p:txBody>
      </p:sp>
      <p:sp>
        <p:nvSpPr>
          <p:cNvPr id="7" name="Content Placeholder 3"/>
          <p:cNvSpPr>
            <a:spLocks noGrp="1"/>
          </p:cNvSpPr>
          <p:nvPr>
            <p:ph sz="half" idx="2"/>
          </p:nvPr>
        </p:nvSpPr>
        <p:spPr>
          <a:xfrm>
            <a:off x="889000" y="1278061"/>
            <a:ext cx="4114800" cy="313953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s">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380" y="0"/>
            <a:ext cx="4910138" cy="4876800"/>
          </a:xfrm>
          <a:prstGeom prst="rect">
            <a:avLst/>
          </a:prstGeom>
        </p:spPr>
      </p:pic>
    </p:spTree>
    <p:extLst>
      <p:ext uri="{BB962C8B-B14F-4D97-AF65-F5344CB8AC3E}">
        <p14:creationId xmlns:p14="http://schemas.microsoft.com/office/powerpoint/2010/main" val="316476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ctrTitle" hasCustomPrompt="1"/>
          </p:nvPr>
        </p:nvSpPr>
        <p:spPr>
          <a:xfrm>
            <a:off x="396072" y="1916358"/>
            <a:ext cx="8351856" cy="742436"/>
          </a:xfrm>
        </p:spPr>
        <p:txBody>
          <a:bodyPr lIns="0" bIns="0">
            <a:noAutofit/>
          </a:bodyPr>
          <a:lstStyle>
            <a:lvl1pPr algn="l">
              <a:lnSpc>
                <a:spcPct val="90000"/>
              </a:lnSpc>
              <a:defRPr sz="6600" b="1" baseline="0">
                <a:solidFill>
                  <a:schemeClr val="tx1"/>
                </a:solidFill>
                <a:latin typeface="Arial"/>
                <a:cs typeface="Arial"/>
              </a:defRPr>
            </a:lvl1pPr>
          </a:lstStyle>
          <a:p>
            <a:r>
              <a:rPr lang="en-US" dirty="0"/>
              <a:t>Section Divider Title</a:t>
            </a:r>
            <a:br>
              <a:rPr lang="en-US" dirty="0"/>
            </a:br>
            <a:endParaRPr lang="en-US" dirty="0"/>
          </a:p>
        </p:txBody>
      </p:sp>
      <p:sp>
        <p:nvSpPr>
          <p:cNvPr id="11" name="Subtitle 2"/>
          <p:cNvSpPr>
            <a:spLocks noGrp="1"/>
          </p:cNvSpPr>
          <p:nvPr>
            <p:ph type="subTitle" idx="1" hasCustomPrompt="1"/>
          </p:nvPr>
        </p:nvSpPr>
        <p:spPr>
          <a:xfrm>
            <a:off x="396072" y="2710859"/>
            <a:ext cx="6400800" cy="662149"/>
          </a:xfrm>
        </p:spPr>
        <p:txBody>
          <a:bodyPr lIns="0" tIns="0" rIns="0" bIns="0">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75" y="107951"/>
            <a:ext cx="1958478" cy="859204"/>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0746" r="67015" b="53747"/>
          <a:stretch/>
        </p:blipFill>
        <p:spPr>
          <a:xfrm>
            <a:off x="528391" y="4012533"/>
            <a:ext cx="586766" cy="835109"/>
          </a:xfrm>
          <a:prstGeom prst="rect">
            <a:avLst/>
          </a:prstGeom>
        </p:spPr>
      </p:pic>
    </p:spTree>
    <p:extLst>
      <p:ext uri="{BB962C8B-B14F-4D97-AF65-F5344CB8AC3E}">
        <p14:creationId xmlns:p14="http://schemas.microsoft.com/office/powerpoint/2010/main" val="42157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Copy Only</a:t>
            </a:r>
          </a:p>
        </p:txBody>
      </p:sp>
      <p:sp>
        <p:nvSpPr>
          <p:cNvPr id="5" name="Content Placeholder 4"/>
          <p:cNvSpPr>
            <a:spLocks noGrp="1"/>
          </p:cNvSpPr>
          <p:nvPr>
            <p:ph sz="quarter" idx="11" hasCustomPrompt="1"/>
          </p:nvPr>
        </p:nvSpPr>
        <p:spPr>
          <a:xfrm>
            <a:off x="927099" y="1352722"/>
            <a:ext cx="7759701" cy="3090272"/>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baseline="0">
                <a:solidFill>
                  <a:schemeClr val="tx1"/>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a:p>
            <a:pPr lvl="0"/>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Tree>
    <p:extLst>
      <p:ext uri="{BB962C8B-B14F-4D97-AF65-F5344CB8AC3E}">
        <p14:creationId xmlns:p14="http://schemas.microsoft.com/office/powerpoint/2010/main" val="241284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Image &amp; Copy</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6" name="Content Placeholder 6"/>
          <p:cNvSpPr>
            <a:spLocks noGrp="1"/>
          </p:cNvSpPr>
          <p:nvPr>
            <p:ph sz="quarter" idx="15" hasCustomPrompt="1"/>
          </p:nvPr>
        </p:nvSpPr>
        <p:spPr>
          <a:xfrm>
            <a:off x="4533900" y="1270116"/>
            <a:ext cx="3744913" cy="3035105"/>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chemeClr val="tx1"/>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p:txBody>
      </p:sp>
      <p:sp>
        <p:nvSpPr>
          <p:cNvPr id="7" name="Picture Placeholder 7"/>
          <p:cNvSpPr>
            <a:spLocks noGrp="1"/>
          </p:cNvSpPr>
          <p:nvPr>
            <p:ph type="pic" sz="quarter" idx="13"/>
          </p:nvPr>
        </p:nvSpPr>
        <p:spPr>
          <a:xfrm>
            <a:off x="862427" y="1270771"/>
            <a:ext cx="3554338" cy="3034529"/>
          </a:xfrm>
          <a:solidFill>
            <a:schemeClr val="bg1">
              <a:lumMod val="50000"/>
            </a:schemeClr>
          </a:solidFill>
        </p:spPr>
        <p:txBody>
          <a:bodyPr/>
          <a:lstStyle>
            <a:lvl1pPr marL="0" indent="0">
              <a:buNone/>
              <a:defRPr/>
            </a:lvl1pPr>
          </a:lstStyle>
          <a:p>
            <a:r>
              <a:rPr lang="en-US"/>
              <a:t>Click icon to add picture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Double Column</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6" name="Content Placeholder 6"/>
          <p:cNvSpPr>
            <a:spLocks noGrp="1"/>
          </p:cNvSpPr>
          <p:nvPr>
            <p:ph sz="quarter" idx="15" hasCustomPrompt="1"/>
          </p:nvPr>
        </p:nvSpPr>
        <p:spPr>
          <a:xfrm>
            <a:off x="4533900" y="1270116"/>
            <a:ext cx="3744913" cy="3035105"/>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chemeClr val="tx1"/>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p:txBody>
      </p:sp>
      <p:sp>
        <p:nvSpPr>
          <p:cNvPr id="8" name="Content Placeholder 6"/>
          <p:cNvSpPr>
            <a:spLocks noGrp="1"/>
          </p:cNvSpPr>
          <p:nvPr>
            <p:ph sz="quarter" idx="16" hasCustomPrompt="1"/>
          </p:nvPr>
        </p:nvSpPr>
        <p:spPr>
          <a:xfrm>
            <a:off x="671852" y="1294552"/>
            <a:ext cx="3744913" cy="3035105"/>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kumimoji="0" lang="es-UY" altLang="en-US" sz="1800" b="1" i="0" u="none" strike="noStrike" kern="0" cap="none" spc="0" normalizeH="0" baseline="0" noProof="0">
                <a:ln>
                  <a:noFill/>
                </a:ln>
                <a:solidFill>
                  <a:schemeClr val="tx1"/>
                </a:solidFill>
                <a:effectLst/>
                <a:uLnTx/>
                <a:uFillTx/>
                <a:latin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defRPr>
            </a:lvl3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mp; Copy 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Images &amp; Copy </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7" name="Picture Placeholder 9"/>
          <p:cNvSpPr>
            <a:spLocks noGrp="1"/>
          </p:cNvSpPr>
          <p:nvPr>
            <p:ph type="pic" sz="quarter" idx="16"/>
          </p:nvPr>
        </p:nvSpPr>
        <p:spPr>
          <a:xfrm>
            <a:off x="888615" y="1290639"/>
            <a:ext cx="2177520" cy="170754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9" name="Picture Placeholder 9"/>
          <p:cNvSpPr>
            <a:spLocks noGrp="1"/>
          </p:cNvSpPr>
          <p:nvPr>
            <p:ph type="pic" sz="quarter" idx="18"/>
          </p:nvPr>
        </p:nvSpPr>
        <p:spPr>
          <a:xfrm>
            <a:off x="3500629" y="1290639"/>
            <a:ext cx="2177520" cy="170754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10" name="Picture Placeholder 9"/>
          <p:cNvSpPr>
            <a:spLocks noGrp="1"/>
          </p:cNvSpPr>
          <p:nvPr>
            <p:ph type="pic" sz="quarter" idx="20"/>
          </p:nvPr>
        </p:nvSpPr>
        <p:spPr>
          <a:xfrm>
            <a:off x="6127895" y="1290639"/>
            <a:ext cx="2177520" cy="170754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11" name="Content Placeholder 3"/>
          <p:cNvSpPr>
            <a:spLocks noGrp="1"/>
          </p:cNvSpPr>
          <p:nvPr>
            <p:ph sz="half" idx="2"/>
          </p:nvPr>
        </p:nvSpPr>
        <p:spPr>
          <a:xfrm>
            <a:off x="888615" y="3133005"/>
            <a:ext cx="2177520" cy="134267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2" name="Content Placeholder 3"/>
          <p:cNvSpPr>
            <a:spLocks noGrp="1"/>
          </p:cNvSpPr>
          <p:nvPr>
            <p:ph sz="half" idx="21"/>
          </p:nvPr>
        </p:nvSpPr>
        <p:spPr>
          <a:xfrm>
            <a:off x="3500629" y="3133005"/>
            <a:ext cx="2177520" cy="134267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3" name="Content Placeholder 3"/>
          <p:cNvSpPr>
            <a:spLocks noGrp="1"/>
          </p:cNvSpPr>
          <p:nvPr>
            <p:ph sz="half" idx="22"/>
          </p:nvPr>
        </p:nvSpPr>
        <p:spPr>
          <a:xfrm>
            <a:off x="6127895" y="3133005"/>
            <a:ext cx="2177520" cy="134267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op &amp; Copy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Image &amp; Copy </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7" name="Picture Placeholder 9"/>
          <p:cNvSpPr>
            <a:spLocks noGrp="1"/>
          </p:cNvSpPr>
          <p:nvPr>
            <p:ph type="pic" sz="quarter" idx="16"/>
          </p:nvPr>
        </p:nvSpPr>
        <p:spPr>
          <a:xfrm>
            <a:off x="888614" y="1290639"/>
            <a:ext cx="7480685" cy="170754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11" name="Content Placeholder 3"/>
          <p:cNvSpPr>
            <a:spLocks noGrp="1"/>
          </p:cNvSpPr>
          <p:nvPr>
            <p:ph sz="half" idx="2"/>
          </p:nvPr>
        </p:nvSpPr>
        <p:spPr>
          <a:xfrm>
            <a:off x="888614" y="3133005"/>
            <a:ext cx="7480685" cy="134267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amp; Copy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Charts &amp; Copy</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14" name="Chart Placeholder 6"/>
          <p:cNvSpPr>
            <a:spLocks noGrp="1"/>
          </p:cNvSpPr>
          <p:nvPr>
            <p:ph type="chart" sz="quarter" idx="24"/>
          </p:nvPr>
        </p:nvSpPr>
        <p:spPr>
          <a:xfrm>
            <a:off x="3415727" y="1303461"/>
            <a:ext cx="2178050" cy="1627183"/>
          </a:xfrm>
        </p:spPr>
        <p:txBody>
          <a:bodyPr/>
          <a:lstStyle>
            <a:lvl1pPr marL="0" indent="0">
              <a:buNone/>
              <a:defRPr>
                <a:solidFill>
                  <a:schemeClr val="tx1"/>
                </a:solidFill>
              </a:defRPr>
            </a:lvl1pPr>
          </a:lstStyle>
          <a:p>
            <a:r>
              <a:rPr lang="en-US"/>
              <a:t>Click icon to add chart</a:t>
            </a:r>
            <a:endParaRPr lang="en-US" dirty="0"/>
          </a:p>
        </p:txBody>
      </p:sp>
      <p:sp>
        <p:nvSpPr>
          <p:cNvPr id="15" name="Chart Placeholder 6"/>
          <p:cNvSpPr>
            <a:spLocks noGrp="1"/>
          </p:cNvSpPr>
          <p:nvPr>
            <p:ph type="chart" sz="quarter" idx="25"/>
          </p:nvPr>
        </p:nvSpPr>
        <p:spPr>
          <a:xfrm>
            <a:off x="6037720" y="1303461"/>
            <a:ext cx="2178050" cy="1627183"/>
          </a:xfrm>
        </p:spPr>
        <p:txBody>
          <a:bodyPr/>
          <a:lstStyle>
            <a:lvl1pPr marL="0" indent="0">
              <a:buNone/>
              <a:defRPr>
                <a:solidFill>
                  <a:schemeClr val="tx1"/>
                </a:solidFill>
              </a:defRPr>
            </a:lvl1pPr>
          </a:lstStyle>
          <a:p>
            <a:r>
              <a:rPr lang="en-US"/>
              <a:t>Click icon to add chart</a:t>
            </a:r>
            <a:endParaRPr lang="en-US" dirty="0"/>
          </a:p>
        </p:txBody>
      </p:sp>
      <p:sp>
        <p:nvSpPr>
          <p:cNvPr id="16" name="Chart Placeholder 6"/>
          <p:cNvSpPr>
            <a:spLocks noGrp="1"/>
          </p:cNvSpPr>
          <p:nvPr>
            <p:ph type="chart" sz="quarter" idx="23"/>
          </p:nvPr>
        </p:nvSpPr>
        <p:spPr>
          <a:xfrm>
            <a:off x="796145" y="1303461"/>
            <a:ext cx="2178050" cy="1627183"/>
          </a:xfrm>
        </p:spPr>
        <p:txBody>
          <a:bodyPr/>
          <a:lstStyle>
            <a:lvl1pPr marL="0" indent="0">
              <a:buNone/>
              <a:defRPr>
                <a:solidFill>
                  <a:schemeClr val="tx1"/>
                </a:solidFill>
              </a:defRPr>
            </a:lvl1pPr>
          </a:lstStyle>
          <a:p>
            <a:r>
              <a:rPr lang="en-US"/>
              <a:t>Click icon to add chart</a:t>
            </a:r>
            <a:endParaRPr lang="en-US" dirty="0"/>
          </a:p>
        </p:txBody>
      </p:sp>
      <p:sp>
        <p:nvSpPr>
          <p:cNvPr id="17" name="Content Placeholder 3"/>
          <p:cNvSpPr>
            <a:spLocks noGrp="1"/>
          </p:cNvSpPr>
          <p:nvPr>
            <p:ph sz="half" idx="2"/>
          </p:nvPr>
        </p:nvSpPr>
        <p:spPr>
          <a:xfrm>
            <a:off x="926715" y="3052889"/>
            <a:ext cx="2177520" cy="1390105"/>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8" name="Content Placeholder 3"/>
          <p:cNvSpPr>
            <a:spLocks noGrp="1"/>
          </p:cNvSpPr>
          <p:nvPr>
            <p:ph sz="half" idx="21"/>
          </p:nvPr>
        </p:nvSpPr>
        <p:spPr>
          <a:xfrm>
            <a:off x="3538729" y="3052889"/>
            <a:ext cx="2177520" cy="1390105"/>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9" name="Content Placeholder 3"/>
          <p:cNvSpPr>
            <a:spLocks noGrp="1"/>
          </p:cNvSpPr>
          <p:nvPr>
            <p:ph sz="half" idx="22"/>
          </p:nvPr>
        </p:nvSpPr>
        <p:spPr>
          <a:xfrm>
            <a:off x="6165995" y="3052889"/>
            <a:ext cx="2177520" cy="1390105"/>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b="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amp; Copy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3966"/>
            <a:ext cx="8229600" cy="857250"/>
          </a:xfrm>
        </p:spPr>
        <p:txBody>
          <a:bodyPr lIns="0" tIns="0" anchor="t">
            <a:normAutofit/>
          </a:bodyPr>
          <a:lstStyle>
            <a:lvl1pPr algn="l">
              <a:defRPr sz="3600">
                <a:solidFill>
                  <a:srgbClr val="A20815"/>
                </a:solidFill>
                <a:latin typeface="Arial"/>
                <a:cs typeface="Arial"/>
              </a:defRPr>
            </a:lvl1pPr>
          </a:lstStyle>
          <a:p>
            <a:r>
              <a:rPr lang="en-US" dirty="0"/>
              <a:t>Insert Title Here Charts &amp; Copy</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
        <p:nvSpPr>
          <p:cNvPr id="11" name="Chart Placeholder 6"/>
          <p:cNvSpPr>
            <a:spLocks noGrp="1"/>
          </p:cNvSpPr>
          <p:nvPr>
            <p:ph type="chart" sz="quarter" idx="27"/>
          </p:nvPr>
        </p:nvSpPr>
        <p:spPr>
          <a:xfrm>
            <a:off x="6517174" y="1303339"/>
            <a:ext cx="1890226" cy="1706561"/>
          </a:xfrm>
        </p:spPr>
        <p:txBody>
          <a:bodyPr/>
          <a:lstStyle>
            <a:lvl1pPr marL="0" indent="0">
              <a:buNone/>
              <a:defRPr>
                <a:solidFill>
                  <a:schemeClr val="tx1"/>
                </a:solidFill>
              </a:defRPr>
            </a:lvl1pPr>
          </a:lstStyle>
          <a:p>
            <a:r>
              <a:rPr lang="en-US"/>
              <a:t>Click icon to add chart</a:t>
            </a:r>
            <a:endParaRPr lang="en-US" dirty="0"/>
          </a:p>
        </p:txBody>
      </p:sp>
      <p:sp>
        <p:nvSpPr>
          <p:cNvPr id="12" name="Chart Placeholder 6"/>
          <p:cNvSpPr>
            <a:spLocks noGrp="1"/>
          </p:cNvSpPr>
          <p:nvPr>
            <p:ph type="chart" sz="quarter" idx="28"/>
          </p:nvPr>
        </p:nvSpPr>
        <p:spPr>
          <a:xfrm>
            <a:off x="4595866" y="1303339"/>
            <a:ext cx="1890226" cy="1706561"/>
          </a:xfrm>
        </p:spPr>
        <p:txBody>
          <a:bodyPr/>
          <a:lstStyle>
            <a:lvl1pPr marL="0" indent="0">
              <a:buNone/>
              <a:defRPr>
                <a:solidFill>
                  <a:schemeClr val="tx1"/>
                </a:solidFill>
              </a:defRPr>
            </a:lvl1pPr>
          </a:lstStyle>
          <a:p>
            <a:r>
              <a:rPr lang="en-US"/>
              <a:t>Click icon to add chart</a:t>
            </a:r>
            <a:endParaRPr lang="en-US" dirty="0"/>
          </a:p>
        </p:txBody>
      </p:sp>
      <p:sp>
        <p:nvSpPr>
          <p:cNvPr id="13" name="Chart Placeholder 6"/>
          <p:cNvSpPr>
            <a:spLocks noGrp="1"/>
          </p:cNvSpPr>
          <p:nvPr>
            <p:ph type="chart" sz="quarter" idx="29"/>
          </p:nvPr>
        </p:nvSpPr>
        <p:spPr>
          <a:xfrm>
            <a:off x="2674558" y="1303339"/>
            <a:ext cx="1890226" cy="1706561"/>
          </a:xfrm>
        </p:spPr>
        <p:txBody>
          <a:bodyPr/>
          <a:lstStyle>
            <a:lvl1pPr marL="0" indent="0">
              <a:buNone/>
              <a:defRPr>
                <a:solidFill>
                  <a:schemeClr val="tx1"/>
                </a:solidFill>
              </a:defRPr>
            </a:lvl1pPr>
          </a:lstStyle>
          <a:p>
            <a:r>
              <a:rPr lang="en-US"/>
              <a:t>Click icon to add chart</a:t>
            </a:r>
            <a:endParaRPr lang="en-US" dirty="0"/>
          </a:p>
        </p:txBody>
      </p:sp>
      <p:sp>
        <p:nvSpPr>
          <p:cNvPr id="20" name="Chart Placeholder 6"/>
          <p:cNvSpPr>
            <a:spLocks noGrp="1"/>
          </p:cNvSpPr>
          <p:nvPr>
            <p:ph type="chart" sz="quarter" idx="30"/>
          </p:nvPr>
        </p:nvSpPr>
        <p:spPr>
          <a:xfrm>
            <a:off x="753250" y="1303339"/>
            <a:ext cx="1890226" cy="1706561"/>
          </a:xfrm>
        </p:spPr>
        <p:txBody>
          <a:bodyPr/>
          <a:lstStyle>
            <a:lvl1pPr marL="0" indent="0">
              <a:buNone/>
              <a:defRPr>
                <a:solidFill>
                  <a:schemeClr val="tx1"/>
                </a:solidFill>
              </a:defRPr>
            </a:lvl1pPr>
          </a:lstStyle>
          <a:p>
            <a:r>
              <a:rPr lang="en-US"/>
              <a:t>Click icon to add chart</a:t>
            </a:r>
            <a:endParaRPr lang="en-US" dirty="0"/>
          </a:p>
        </p:txBody>
      </p:sp>
      <p:sp>
        <p:nvSpPr>
          <p:cNvPr id="21" name="Content Placeholder 3"/>
          <p:cNvSpPr>
            <a:spLocks noGrp="1"/>
          </p:cNvSpPr>
          <p:nvPr>
            <p:ph sz="half" idx="2"/>
          </p:nvPr>
        </p:nvSpPr>
        <p:spPr>
          <a:xfrm>
            <a:off x="888614" y="3133005"/>
            <a:ext cx="7480685" cy="1342673"/>
          </a:xfrm>
        </p:spPr>
        <p:txBody>
          <a:bodyPr lIns="0" tIns="0" rIns="0" bIns="0">
            <a:noAutofit/>
          </a:bodyPr>
          <a:lstStyle>
            <a:lvl1pPr marL="0" indent="0">
              <a:buFontTx/>
              <a:buNone/>
              <a:defRPr sz="1500" b="1">
                <a:solidFill>
                  <a:schemeClr val="tx1"/>
                </a:solidFill>
                <a:latin typeface="Arial"/>
                <a:cs typeface="Arial"/>
              </a:defRPr>
            </a:lvl1pPr>
            <a:lvl2pPr marL="0" indent="-137160">
              <a:lnSpc>
                <a:spcPct val="120000"/>
              </a:lnSpc>
              <a:buClr>
                <a:srgbClr val="8D8E8D"/>
              </a:buClr>
              <a:buFont typeface="Lucida Grande"/>
              <a:buChar char="-"/>
              <a:defRPr sz="1500">
                <a:solidFill>
                  <a:schemeClr val="tx1"/>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Title Placeholder 1"/>
          <p:cNvSpPr>
            <a:spLocks noGrp="1"/>
          </p:cNvSpPr>
          <p:nvPr>
            <p:ph type="title"/>
          </p:nvPr>
        </p:nvSpPr>
        <p:spPr>
          <a:xfrm>
            <a:off x="457200" y="1277695"/>
            <a:ext cx="8229600" cy="857250"/>
          </a:xfrm>
          <a:prstGeom prst="rect">
            <a:avLst/>
          </a:prstGeom>
        </p:spPr>
        <p:txBody>
          <a:bodyPr vert="horz" lIns="0" tIns="0" rIns="91440" bIns="45720" rtlCol="0" anchor="t">
            <a:normAutofit/>
          </a:bodyPr>
          <a:lstStyle/>
          <a:p>
            <a:r>
              <a:rPr lang="en-US" dirty="0"/>
              <a:t>Click to edit Slide Title</a:t>
            </a:r>
          </a:p>
        </p:txBody>
      </p:sp>
      <p:sp>
        <p:nvSpPr>
          <p:cNvPr id="3" name="Text Placeholder 2"/>
          <p:cNvSpPr>
            <a:spLocks noGrp="1"/>
          </p:cNvSpPr>
          <p:nvPr>
            <p:ph type="body" idx="1"/>
          </p:nvPr>
        </p:nvSpPr>
        <p:spPr>
          <a:xfrm>
            <a:off x="927100" y="2150973"/>
            <a:ext cx="7734300" cy="2332330"/>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p:txBody>
      </p:sp>
      <p:sp>
        <p:nvSpPr>
          <p:cNvPr id="8" name="Slide Number Placeholder 5"/>
          <p:cNvSpPr txBox="1">
            <a:spLocks/>
          </p:cNvSpPr>
          <p:nvPr/>
        </p:nvSpPr>
        <p:spPr>
          <a:xfrm>
            <a:off x="4311873" y="4862513"/>
            <a:ext cx="520255" cy="273844"/>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8D8E8D"/>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3BF4A0-F7E7-4F05-98F8-4325DF1FDB43}" type="slidenum">
              <a:rPr lang="en-US" smtClean="0">
                <a:solidFill>
                  <a:schemeClr val="tx1"/>
                </a:solidFill>
              </a:rPr>
              <a:pPr/>
              <a:t>‹#›</a:t>
            </a:fld>
            <a:endParaRPr lang="en-US" dirty="0">
              <a:solidFill>
                <a:schemeClr val="tx1"/>
              </a:solidFill>
            </a:endParaRPr>
          </a:p>
        </p:txBody>
      </p:sp>
      <p:pic>
        <p:nvPicPr>
          <p:cNvPr id="6" name="Picture 5"/>
          <p:cNvPicPr>
            <a:picLocks noChangeAspect="1"/>
          </p:cNvPicPr>
          <p:nvPr userDrawn="1"/>
        </p:nvPicPr>
        <p:blipFill rotWithShape="1">
          <a:blip r:embed="rId15">
            <a:extLst>
              <a:ext uri="{28A0092B-C50C-407E-A947-70E740481C1C}">
                <a14:useLocalDpi xmlns:a14="http://schemas.microsoft.com/office/drawing/2010/main" val="0"/>
              </a:ext>
            </a:extLst>
          </a:blip>
          <a:srcRect l="5531" b="15757"/>
          <a:stretch/>
        </p:blipFill>
        <p:spPr>
          <a:xfrm>
            <a:off x="365889" y="4442994"/>
            <a:ext cx="3123589" cy="571382"/>
          </a:xfrm>
          <a:prstGeom prst="rect">
            <a:avLst/>
          </a:prstGeom>
        </p:spPr>
      </p:pic>
    </p:spTree>
    <p:extLst>
      <p:ext uri="{BB962C8B-B14F-4D97-AF65-F5344CB8AC3E}">
        <p14:creationId xmlns:p14="http://schemas.microsoft.com/office/powerpoint/2010/main" val="42413398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51" r:id="rId3"/>
    <p:sldLayoutId id="2147483668" r:id="rId4"/>
    <p:sldLayoutId id="2147483671" r:id="rId5"/>
    <p:sldLayoutId id="2147483670" r:id="rId6"/>
    <p:sldLayoutId id="2147483672" r:id="rId7"/>
    <p:sldLayoutId id="2147483673" r:id="rId8"/>
    <p:sldLayoutId id="2147483674" r:id="rId9"/>
    <p:sldLayoutId id="2147483675" r:id="rId10"/>
    <p:sldLayoutId id="2147483676" r:id="rId11"/>
    <p:sldLayoutId id="2147483677" r:id="rId12"/>
    <p:sldLayoutId id="2147483667" r:id="rId13"/>
  </p:sldLayoutIdLst>
  <p:hf hdr="0" dt="0"/>
  <p:txStyles>
    <p:titleStyle>
      <a:lvl1pPr algn="l" defTabSz="457200" rtl="0" eaLnBrk="1" latinLnBrk="0" hangingPunct="1">
        <a:spcBef>
          <a:spcPct val="0"/>
        </a:spcBef>
        <a:buNone/>
        <a:defRPr sz="3600" kern="1200">
          <a:solidFill>
            <a:srgbClr val="A20815"/>
          </a:solidFill>
          <a:latin typeface="Arial"/>
          <a:ea typeface="+mj-ea"/>
          <a:cs typeface="Arial"/>
        </a:defRPr>
      </a:lvl1pPr>
    </p:titleStyle>
    <p:bodyStyle>
      <a:lvl1pPr marL="342900" marR="0" indent="-342900" algn="l" defTabSz="914400" rtl="0" eaLnBrk="1" fontAlgn="base" latinLnBrk="0" hangingPunct="1">
        <a:lnSpc>
          <a:spcPct val="100000"/>
        </a:lnSpc>
        <a:spcBef>
          <a:spcPct val="20000"/>
        </a:spcBef>
        <a:spcAft>
          <a:spcPct val="0"/>
        </a:spcAft>
        <a:buClrTx/>
        <a:buSzTx/>
        <a:buFontTx/>
        <a:buChar char="•"/>
        <a:tabLst/>
        <a:defRPr sz="2400" kern="1200">
          <a:solidFill>
            <a:srgbClr val="7F7F7F"/>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1500" b="1" kern="1200">
          <a:solidFill>
            <a:schemeClr val="accent3"/>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sz="1500" kern="1200">
          <a:solidFill>
            <a:srgbClr val="7F7F7F"/>
          </a:solidFill>
          <a:latin typeface="Arial"/>
          <a:ea typeface="+mn-ea"/>
          <a:cs typeface="Arial"/>
        </a:defRPr>
      </a:lvl3pPr>
      <a:lvl4pPr marL="0" indent="-228600" algn="l" defTabSz="457200" rtl="0" eaLnBrk="1" latinLnBrk="0" hangingPunct="1">
        <a:spcBef>
          <a:spcPct val="20000"/>
        </a:spcBef>
        <a:buFont typeface="Arial"/>
        <a:buChar char="–"/>
        <a:defRPr sz="1500" kern="1200">
          <a:solidFill>
            <a:srgbClr val="7F7F7F"/>
          </a:solidFill>
          <a:latin typeface="Arial"/>
          <a:ea typeface="+mn-ea"/>
          <a:cs typeface="Arial"/>
        </a:defRPr>
      </a:lvl4pPr>
      <a:lvl5pPr marL="457200" indent="-228600" algn="l" defTabSz="457200" rtl="0" eaLnBrk="1" latinLnBrk="0" hangingPunct="1">
        <a:spcBef>
          <a:spcPct val="20000"/>
        </a:spcBef>
        <a:buFont typeface="Arial"/>
        <a:buChar char="»"/>
        <a:defRPr sz="15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health.usnews.com/best-hospitals/area/ny/new-york-presbyterian-university-hospital-of-columbia-and-cornell-621002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infonet.nyp.org/Pages/Default.aspx"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identity.weill.cornell.edu/activat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identity.weill.cornell.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pictogetherny.org/Training/TipSheets/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practiceops.weillcornell.org/sites/default/files/weill_cornell_medicine_ecomp_manual_10-17.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health.ny.gov/professionals/narcotic/electronic_prescribing/exceptions_to_ep.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eillcornell.org/weill-cornell-connect" TargetMode="External"/><Relationship Id="rId3" Type="http://schemas.openxmlformats.org/officeDocument/2006/relationships/hyperlink" Target="https://weillcornell.org/health-resources/video-visits" TargetMode="External"/><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eillcornell.org/weill-cornell-connect/echeck-i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qps.weill.cornell.edu/node/24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qps.weill.cornell.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ops.weillcornell.org/" TargetMode="External"/><Relationship Id="rId7" Type="http://schemas.openxmlformats.org/officeDocument/2006/relationships/hyperlink" Target="mailto:adb9047@nyp.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sas2908@med.cornell.edu" TargetMode="External"/><Relationship Id="rId5" Type="http://schemas.openxmlformats.org/officeDocument/2006/relationships/hyperlink" Target="brand.med.cornell.edu" TargetMode="External"/><Relationship Id="rId4" Type="http://schemas.openxmlformats.org/officeDocument/2006/relationships/hyperlink" Target="https://weillcornel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news.weill.cornell.edu/press-room/for-faculty-staff-and-student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mailto:socialmedia-wcmc@med.cornell.edu" TargetMode="External"/><Relationship Id="rId5" Type="http://schemas.openxmlformats.org/officeDocument/2006/relationships/hyperlink" Target="http://news.weill.cornell.edu/social-media" TargetMode="External"/><Relationship Id="rId4" Type="http://schemas.openxmlformats.org/officeDocument/2006/relationships/hyperlink" Target="mailto:pr@med.cornell.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racticeops.weillcornell.org/sites/default/files/wcm-pc-005_referral_management_policy.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practiceops.weillcornell.org/how-to/urgent-referral-chat-poo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racticeops.weillcornell.org/how-to/tip-sheet-provider-referral-workflow"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anf2031@med.cornell.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practiceops.weillcornell.org/how-to/e-consult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its.weill.cornell.edu/get-help/it-consultation/department-liaisons" TargetMode="External"/><Relationship Id="rId7" Type="http://schemas.openxmlformats.org/officeDocument/2006/relationships/hyperlink" Target="https://its.weill.cornell.edu/"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its.weill.cornell.edu/sites/default/files/emeritusfacultyflyer.pdf" TargetMode="External"/><Relationship Id="rId5" Type="http://schemas.openxmlformats.org/officeDocument/2006/relationships/hyperlink" Target="https://its.weill.cornell.edu/sites/default/files/its_voluntary_faculty_brochure_2019.pdf" TargetMode="External"/><Relationship Id="rId4" Type="http://schemas.openxmlformats.org/officeDocument/2006/relationships/hyperlink" Target="https://its.weill.cornell.edu/sites/default/files/facultybrochurefy21.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compliance-training@med.cornell.edu"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compliance.weill.cornell.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quity.weill.cornell.edu/"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practiceops.weillcornell.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eill.cornell.edu/our-story/leadership/augustine-cho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eillcornell.org/servi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news.weill.cornell.edu/news/2021/08/weill-cornell-medicine-receives-prestigious-grant-for-hiv-research" TargetMode="External"/><Relationship Id="rId3" Type="http://schemas.openxmlformats.org/officeDocument/2006/relationships/image" Target="../media/image13.png"/><Relationship Id="rId7" Type="http://schemas.openxmlformats.org/officeDocument/2006/relationships/hyperlink" Target="https://news.weill.cornell.edu/news/2021/08/weill-cornell-medicine-awarded-285-million-nih-grant-to-lead-hiv-cure-research"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news.weill.cornell.edu/news/2021/06/weill-cornell-medicine-launches-15-billion-we%E2%80%99re-changing-medicine-campaign-with-more" TargetMode="External"/><Relationship Id="rId5" Type="http://schemas.openxmlformats.org/officeDocument/2006/relationships/hyperlink" Target="https://news.weill.cornell.edu/news/2014/01/weill-cornell-opens-its-transformative-belfer-research-building-empowering-scientists-to-speed-disco" TargetMode="External"/><Relationship Id="rId10" Type="http://schemas.openxmlformats.org/officeDocument/2006/relationships/image" Target="../media/image12.png"/><Relationship Id="rId4" Type="http://schemas.openxmlformats.org/officeDocument/2006/relationships/hyperlink" Target="https://news.weill.cornell.edu/news/2007/08/patient-with-severe-traumatic-brain-injury-in-minimally-conscious-state-shows-functional-improvement" TargetMode="External"/><Relationship Id="rId9" Type="http://schemas.openxmlformats.org/officeDocument/2006/relationships/hyperlink" Target="https://research.weill.cornell.edu/about-us/achiev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164" y="1408440"/>
            <a:ext cx="8351856" cy="742436"/>
          </a:xfrm>
        </p:spPr>
        <p:txBody>
          <a:bodyPr/>
          <a:lstStyle/>
          <a:p>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New Provider Orientation</a:t>
            </a:r>
          </a:p>
        </p:txBody>
      </p:sp>
      <p:sp>
        <p:nvSpPr>
          <p:cNvPr id="3" name="TextBox 2">
            <a:extLst>
              <a:ext uri="{FF2B5EF4-FFF2-40B4-BE49-F238E27FC236}">
                <a16:creationId xmlns:a16="http://schemas.microsoft.com/office/drawing/2014/main" id="{1A1645F9-103A-4C3F-B4B2-723F9168800A}"/>
              </a:ext>
            </a:extLst>
          </p:cNvPr>
          <p:cNvSpPr txBox="1"/>
          <p:nvPr/>
        </p:nvSpPr>
        <p:spPr>
          <a:xfrm>
            <a:off x="7662395" y="4704644"/>
            <a:ext cx="1472859" cy="369332"/>
          </a:xfrm>
          <a:prstGeom prst="rect">
            <a:avLst/>
          </a:prstGeom>
          <a:noFill/>
        </p:spPr>
        <p:txBody>
          <a:bodyPr wrap="square" rtlCol="0">
            <a:spAutoFit/>
          </a:bodyPr>
          <a:lstStyle/>
          <a:p>
            <a:r>
              <a:rPr lang="en-US" dirty="0">
                <a:solidFill>
                  <a:srgbClr val="A20815"/>
                </a:solidFill>
                <a:latin typeface="Arial" panose="020B0604020202020204" pitchFamily="34" charset="0"/>
                <a:cs typeface="Arial" panose="020B0604020202020204" pitchFamily="34" charset="0"/>
              </a:rPr>
              <a:t>April 2022</a:t>
            </a:r>
          </a:p>
        </p:txBody>
      </p:sp>
    </p:spTree>
    <p:extLst>
      <p:ext uri="{BB962C8B-B14F-4D97-AF65-F5344CB8AC3E}">
        <p14:creationId xmlns:p14="http://schemas.microsoft.com/office/powerpoint/2010/main" val="381701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46DC3-47E3-4FA3-A274-BC6FCE120680}"/>
              </a:ext>
            </a:extLst>
          </p:cNvPr>
          <p:cNvPicPr>
            <a:picLocks noChangeAspect="1"/>
          </p:cNvPicPr>
          <p:nvPr/>
        </p:nvPicPr>
        <p:blipFill>
          <a:blip r:embed="rId3"/>
          <a:stretch>
            <a:fillRect/>
          </a:stretch>
        </p:blipFill>
        <p:spPr>
          <a:xfrm>
            <a:off x="6424863" y="4372328"/>
            <a:ext cx="2647828" cy="695055"/>
          </a:xfrm>
          <a:prstGeom prst="rect">
            <a:avLst/>
          </a:prstGeom>
        </p:spPr>
      </p:pic>
      <p:sp>
        <p:nvSpPr>
          <p:cNvPr id="2" name="Title 1"/>
          <p:cNvSpPr>
            <a:spLocks noGrp="1"/>
          </p:cNvSpPr>
          <p:nvPr>
            <p:ph type="title"/>
          </p:nvPr>
        </p:nvSpPr>
        <p:spPr>
          <a:xfrm>
            <a:off x="71305" y="72296"/>
            <a:ext cx="9001387" cy="857250"/>
          </a:xfrm>
        </p:spPr>
        <p:txBody>
          <a:bodyPr>
            <a:normAutofit/>
          </a:bodyPr>
          <a:lstStyle/>
          <a:p>
            <a:r>
              <a:rPr lang="en-US" sz="3200" dirty="0">
                <a:latin typeface="Arial" panose="020B0604020202020204" pitchFamily="34" charset="0"/>
                <a:cs typeface="Arial" panose="020B0604020202020204" pitchFamily="34" charset="0"/>
              </a:rPr>
              <a:t>Mission, Vision &amp; Values</a:t>
            </a:r>
          </a:p>
        </p:txBody>
      </p:sp>
      <p:sp>
        <p:nvSpPr>
          <p:cNvPr id="3" name="Content Placeholder 2"/>
          <p:cNvSpPr>
            <a:spLocks noGrp="1"/>
          </p:cNvSpPr>
          <p:nvPr>
            <p:ph sz="quarter" idx="11"/>
          </p:nvPr>
        </p:nvSpPr>
        <p:spPr>
          <a:xfrm>
            <a:off x="71307" y="733670"/>
            <a:ext cx="7777294" cy="3542551"/>
          </a:xfrm>
        </p:spPr>
        <p:txBody>
          <a:bodyPr>
            <a:normAutofit fontScale="92500" lnSpcReduction="20000"/>
          </a:bodyPr>
          <a:lstStyle/>
          <a:p>
            <a:pPr marL="0" indent="0">
              <a:buNone/>
            </a:pPr>
            <a:r>
              <a:rPr lang="en-US" sz="1700" dirty="0">
                <a:solidFill>
                  <a:srgbClr val="FFC000"/>
                </a:solidFill>
                <a:latin typeface="Arial" panose="020B0604020202020204" pitchFamily="34" charset="0"/>
                <a:cs typeface="Arial" panose="020B0604020202020204" pitchFamily="34" charset="0"/>
              </a:rPr>
              <a:t>Teach</a:t>
            </a:r>
            <a:r>
              <a:rPr lang="en-US" sz="1700" b="0" dirty="0">
                <a:latin typeface="Arial" panose="020B0604020202020204" pitchFamily="34" charset="0"/>
                <a:cs typeface="Arial" panose="020B0604020202020204" pitchFamily="34" charset="0"/>
              </a:rPr>
              <a:t>: Weill Cornell Medicine is consistently ranked among the nation’s top medical and graduate schools, educating the world’s future healthcare leaders. </a:t>
            </a:r>
          </a:p>
          <a:p>
            <a:pPr marL="0" indent="0">
              <a:spcBef>
                <a:spcPts val="600"/>
              </a:spcBef>
              <a:buNone/>
            </a:pPr>
            <a:r>
              <a:rPr lang="en-US" sz="1700" b="0" dirty="0">
                <a:latin typeface="Arial" panose="020B0604020202020204" pitchFamily="34" charset="0"/>
                <a:cs typeface="Arial" panose="020B0604020202020204" pitchFamily="34" charset="0"/>
              </a:rPr>
              <a:t>The Graduate School of Medical Sciences is committed to providing advanced training in microbiology, biophysics, and biochemistry.  It leverages mutually beneficial partnerships with its neighboring institutions through programs that capitalized on each of their various strengths, such as the Gerstner Sloan Kettering Graduate School of Biomedical Sciences and the Tri-Institutional MD-PhD program with The Rockefeller University.</a:t>
            </a:r>
          </a:p>
          <a:p>
            <a:pPr marL="0" indent="0">
              <a:buNone/>
            </a:pPr>
            <a:endParaRPr lang="en-US" b="0" dirty="0">
              <a:latin typeface="+mn-lt"/>
            </a:endParaRPr>
          </a:p>
          <a:p>
            <a:pPr marL="0" indent="0">
              <a:buNone/>
            </a:pPr>
            <a:r>
              <a:rPr lang="en-US" dirty="0">
                <a:latin typeface="Arial" panose="020B0604020202020204" pitchFamily="34" charset="0"/>
                <a:cs typeface="Arial" panose="020B0604020202020204" pitchFamily="34" charset="0"/>
              </a:rPr>
              <a:t>2021-2022 Faculty &amp; Staff</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6,513 clinical faculty</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394 basic science faculty</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5,521 staff</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374 based in WCM-Qatar </a:t>
            </a:r>
          </a:p>
          <a:p>
            <a:pPr marL="285750" indent="-285750">
              <a:spcAft>
                <a:spcPts val="600"/>
              </a:spcAft>
              <a:buFont typeface="Arial" panose="020B0604020202020204" pitchFamily="34" charset="0"/>
              <a:buChar char="•"/>
            </a:pPr>
            <a:endParaRPr lang="en-US" dirty="0">
              <a:latin typeface="+mn-lt"/>
            </a:endParaRPr>
          </a:p>
          <a:p>
            <a:endParaRPr lang="en-US" dirty="0"/>
          </a:p>
        </p:txBody>
      </p:sp>
      <p:pic>
        <p:nvPicPr>
          <p:cNvPr id="8" name="Picture 7">
            <a:extLst>
              <a:ext uri="{FF2B5EF4-FFF2-40B4-BE49-F238E27FC236}">
                <a16:creationId xmlns:a16="http://schemas.microsoft.com/office/drawing/2014/main" id="{BFC9951F-CFB8-461E-9418-0D44407A74F4}"/>
              </a:ext>
            </a:extLst>
          </p:cNvPr>
          <p:cNvPicPr>
            <a:picLocks noChangeAspect="1"/>
          </p:cNvPicPr>
          <p:nvPr/>
        </p:nvPicPr>
        <p:blipFill>
          <a:blip r:embed="rId4"/>
          <a:stretch>
            <a:fillRect/>
          </a:stretch>
        </p:blipFill>
        <p:spPr>
          <a:xfrm>
            <a:off x="4048393" y="2343829"/>
            <a:ext cx="4752940" cy="1931019"/>
          </a:xfrm>
          <a:prstGeom prst="rect">
            <a:avLst/>
          </a:prstGeom>
        </p:spPr>
      </p:pic>
      <p:pic>
        <p:nvPicPr>
          <p:cNvPr id="7" name="Picture 6">
            <a:extLst>
              <a:ext uri="{FF2B5EF4-FFF2-40B4-BE49-F238E27FC236}">
                <a16:creationId xmlns:a16="http://schemas.microsoft.com/office/drawing/2014/main" id="{ED50A8DA-7262-4982-8D51-CA4719D9BD88}"/>
              </a:ext>
            </a:extLst>
          </p:cNvPr>
          <p:cNvPicPr>
            <a:picLocks noChangeAspect="1"/>
          </p:cNvPicPr>
          <p:nvPr/>
        </p:nvPicPr>
        <p:blipFill>
          <a:blip r:embed="rId5"/>
          <a:stretch>
            <a:fillRect/>
          </a:stretch>
        </p:blipFill>
        <p:spPr>
          <a:xfrm>
            <a:off x="7915454" y="126521"/>
            <a:ext cx="1157237" cy="748800"/>
          </a:xfrm>
          <a:prstGeom prst="rect">
            <a:avLst/>
          </a:prstGeom>
        </p:spPr>
      </p:pic>
      <p:pic>
        <p:nvPicPr>
          <p:cNvPr id="6" name="Picture 5">
            <a:extLst>
              <a:ext uri="{FF2B5EF4-FFF2-40B4-BE49-F238E27FC236}">
                <a16:creationId xmlns:a16="http://schemas.microsoft.com/office/drawing/2014/main" id="{4CF8CB06-CF2B-4139-A9C9-225E624FCC0A}"/>
              </a:ext>
            </a:extLst>
          </p:cNvPr>
          <p:cNvPicPr>
            <a:picLocks noChangeAspect="1"/>
          </p:cNvPicPr>
          <p:nvPr/>
        </p:nvPicPr>
        <p:blipFill>
          <a:blip r:embed="rId6"/>
          <a:stretch>
            <a:fillRect/>
          </a:stretch>
        </p:blipFill>
        <p:spPr>
          <a:xfrm>
            <a:off x="71307" y="3996519"/>
            <a:ext cx="3050482" cy="556657"/>
          </a:xfrm>
          <a:prstGeom prst="rect">
            <a:avLst/>
          </a:prstGeom>
        </p:spPr>
      </p:pic>
    </p:spTree>
    <p:extLst>
      <p:ext uri="{BB962C8B-B14F-4D97-AF65-F5344CB8AC3E}">
        <p14:creationId xmlns:p14="http://schemas.microsoft.com/office/powerpoint/2010/main" val="313662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E9C3-D10D-415A-9635-8CFBFEEA7F9E}"/>
              </a:ext>
            </a:extLst>
          </p:cNvPr>
          <p:cNvSpPr>
            <a:spLocks noGrp="1"/>
          </p:cNvSpPr>
          <p:nvPr>
            <p:ph type="title"/>
          </p:nvPr>
        </p:nvSpPr>
        <p:spPr>
          <a:xfrm>
            <a:off x="147711" y="98883"/>
            <a:ext cx="8229600" cy="857250"/>
          </a:xfrm>
        </p:spPr>
        <p:txBody>
          <a:bodyPr>
            <a:normAutofit/>
          </a:bodyPr>
          <a:lstStyle/>
          <a:p>
            <a:r>
              <a:rPr lang="en-US" sz="3200" dirty="0">
                <a:latin typeface="Arial" panose="020B0604020202020204" pitchFamily="34" charset="0"/>
                <a:cs typeface="Arial" panose="020B0604020202020204" pitchFamily="34" charset="0"/>
              </a:rPr>
              <a:t>Site Locations</a:t>
            </a:r>
          </a:p>
        </p:txBody>
      </p:sp>
      <p:pic>
        <p:nvPicPr>
          <p:cNvPr id="4" name="Content Placeholder 3">
            <a:extLst>
              <a:ext uri="{FF2B5EF4-FFF2-40B4-BE49-F238E27FC236}">
                <a16:creationId xmlns:a16="http://schemas.microsoft.com/office/drawing/2014/main" id="{0AB32D95-0E63-4B37-8A28-895A96B6C4CE}"/>
              </a:ext>
            </a:extLst>
          </p:cNvPr>
          <p:cNvPicPr>
            <a:picLocks noGrp="1" noChangeAspect="1"/>
          </p:cNvPicPr>
          <p:nvPr>
            <p:ph sz="quarter" idx="11"/>
          </p:nvPr>
        </p:nvPicPr>
        <p:blipFill>
          <a:blip r:embed="rId3"/>
          <a:stretch>
            <a:fillRect/>
          </a:stretch>
        </p:blipFill>
        <p:spPr>
          <a:xfrm>
            <a:off x="70034" y="1030389"/>
            <a:ext cx="5890447" cy="3200627"/>
          </a:xfrm>
          <a:prstGeom prst="rect">
            <a:avLst/>
          </a:prstGeom>
        </p:spPr>
      </p:pic>
      <p:sp>
        <p:nvSpPr>
          <p:cNvPr id="3" name="TextBox 2">
            <a:extLst>
              <a:ext uri="{FF2B5EF4-FFF2-40B4-BE49-F238E27FC236}">
                <a16:creationId xmlns:a16="http://schemas.microsoft.com/office/drawing/2014/main" id="{179C11FC-2EF8-4117-B0C7-2CF07AD601FF}"/>
              </a:ext>
            </a:extLst>
          </p:cNvPr>
          <p:cNvSpPr txBox="1"/>
          <p:nvPr/>
        </p:nvSpPr>
        <p:spPr>
          <a:xfrm>
            <a:off x="5960481" y="1556087"/>
            <a:ext cx="3035808"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Aside from our primary campus on the Upper East Side, Weill Cornell Medicine’s locations span Manhattan, Brooklyn, and Queens, Westchester County, and Southampton.</a:t>
            </a:r>
          </a:p>
        </p:txBody>
      </p:sp>
    </p:spTree>
    <p:extLst>
      <p:ext uri="{BB962C8B-B14F-4D97-AF65-F5344CB8AC3E}">
        <p14:creationId xmlns:p14="http://schemas.microsoft.com/office/powerpoint/2010/main" val="32160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3FE5-2B02-47C1-872D-3EE9769DC1F2}"/>
              </a:ext>
            </a:extLst>
          </p:cNvPr>
          <p:cNvSpPr>
            <a:spLocks noGrp="1"/>
          </p:cNvSpPr>
          <p:nvPr>
            <p:ph type="ctrTitle"/>
          </p:nvPr>
        </p:nvSpPr>
        <p:spPr>
          <a:xfrm>
            <a:off x="396072" y="2125908"/>
            <a:ext cx="8351856" cy="445842"/>
          </a:xfrm>
        </p:spPr>
        <p:txBody>
          <a:bodyPr/>
          <a:lstStyle/>
          <a:p>
            <a:r>
              <a:rPr lang="en-US" sz="2800" dirty="0">
                <a:latin typeface="Arial" panose="020B0604020202020204" pitchFamily="34" charset="0"/>
                <a:cs typeface="Arial" panose="020B0604020202020204" pitchFamily="34" charset="0"/>
              </a:rPr>
              <a:t>Weill Cornell Medicine &amp; NewYork-Presbyterian</a:t>
            </a:r>
          </a:p>
        </p:txBody>
      </p:sp>
    </p:spTree>
    <p:extLst>
      <p:ext uri="{BB962C8B-B14F-4D97-AF65-F5344CB8AC3E}">
        <p14:creationId xmlns:p14="http://schemas.microsoft.com/office/powerpoint/2010/main" val="149537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6" y="72296"/>
            <a:ext cx="8907594" cy="565267"/>
          </a:xfrm>
        </p:spPr>
        <p:txBody>
          <a:bodyPr>
            <a:noAutofit/>
          </a:bodyPr>
          <a:lstStyle/>
          <a:p>
            <a:r>
              <a:rPr lang="en-US" sz="3200" dirty="0">
                <a:latin typeface="Arial" panose="020B0604020202020204" pitchFamily="34" charset="0"/>
                <a:cs typeface="Arial" panose="020B0604020202020204" pitchFamily="34" charset="0"/>
              </a:rPr>
              <a:t>Weill Cornell Medicine &amp; NewYork-Presbyterian</a:t>
            </a:r>
          </a:p>
        </p:txBody>
      </p:sp>
      <p:sp>
        <p:nvSpPr>
          <p:cNvPr id="3" name="Content Placeholder 2"/>
          <p:cNvSpPr>
            <a:spLocks noGrp="1"/>
          </p:cNvSpPr>
          <p:nvPr>
            <p:ph sz="quarter" idx="11"/>
          </p:nvPr>
        </p:nvSpPr>
        <p:spPr>
          <a:xfrm>
            <a:off x="71307" y="637563"/>
            <a:ext cx="8615494" cy="3805431"/>
          </a:xfrm>
        </p:spPr>
        <p:txBody>
          <a:bodyPr>
            <a:normAutofit/>
          </a:bodyPr>
          <a:lstStyle/>
          <a:p>
            <a:pPr marL="285750" indent="-285750">
              <a:spcAft>
                <a:spcPts val="600"/>
              </a:spcAft>
              <a:buFont typeface="Arial" panose="020B0604020202020204" pitchFamily="34" charset="0"/>
              <a:buChar char="•"/>
            </a:pPr>
            <a:endParaRPr lang="en-US" dirty="0">
              <a:latin typeface="+mn-lt"/>
            </a:endParaRPr>
          </a:p>
          <a:p>
            <a:endParaRPr lang="en-US" dirty="0"/>
          </a:p>
        </p:txBody>
      </p:sp>
      <p:sp>
        <p:nvSpPr>
          <p:cNvPr id="4" name="TextBox 3">
            <a:extLst>
              <a:ext uri="{FF2B5EF4-FFF2-40B4-BE49-F238E27FC236}">
                <a16:creationId xmlns:a16="http://schemas.microsoft.com/office/drawing/2014/main" id="{18388227-9901-4FFF-B225-C5A043C1A3AE}"/>
              </a:ext>
            </a:extLst>
          </p:cNvPr>
          <p:cNvSpPr txBox="1"/>
          <p:nvPr/>
        </p:nvSpPr>
        <p:spPr>
          <a:xfrm>
            <a:off x="71306" y="633393"/>
            <a:ext cx="3658261" cy="3554819"/>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Weill Cornell Medicine’s partnership with NewYork-Presbyterian dates to 1932</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Faculty from WCM are also attending physicians at other affiliates: </a:t>
            </a:r>
            <a:r>
              <a:rPr lang="en-US" altLang="en-US" sz="1500" dirty="0">
                <a:latin typeface="Arial" panose="020B0604020202020204" pitchFamily="34" charset="0"/>
                <a:cs typeface="Arial" panose="020B0604020202020204" pitchFamily="34" charset="0"/>
              </a:rPr>
              <a:t>NYP Hospital/Weill Cornell Medical Center, NYP/Lower Manhattan Hospital, NYP/Queens, and NYP/Brooklyn Methodist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Though the two organizations are closely tied, they are separate institutions with different administrative and financial leadership, employee policies, and HR departments</a:t>
            </a:r>
          </a:p>
        </p:txBody>
      </p:sp>
      <p:pic>
        <p:nvPicPr>
          <p:cNvPr id="2050" name="Picture 2" descr="New York Presbyterian Hospital Weill Cornell Medical Center">
            <a:extLst>
              <a:ext uri="{FF2B5EF4-FFF2-40B4-BE49-F238E27FC236}">
                <a16:creationId xmlns:a16="http://schemas.microsoft.com/office/drawing/2014/main" id="{955EF28B-AC0C-4810-8E51-E2C82CBD5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381" y="1008549"/>
            <a:ext cx="4957233" cy="3269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ACFCD4-EA3A-4F6F-BE67-109900D0A60A}"/>
              </a:ext>
            </a:extLst>
          </p:cNvPr>
          <p:cNvSpPr/>
          <p:nvPr/>
        </p:nvSpPr>
        <p:spPr>
          <a:xfrm>
            <a:off x="3976381" y="4294467"/>
            <a:ext cx="5002519" cy="369332"/>
          </a:xfrm>
          <a:prstGeom prst="rect">
            <a:avLst/>
          </a:prstGeom>
        </p:spPr>
        <p:txBody>
          <a:bodyPr wrap="square">
            <a:spAutoFit/>
          </a:bodyPr>
          <a:lstStyle/>
          <a:p>
            <a:r>
              <a:rPr lang="en-US" sz="900" i="1" dirty="0">
                <a:solidFill>
                  <a:srgbClr val="000000"/>
                </a:solidFill>
                <a:latin typeface="Arial" panose="020B0604020202020204" pitchFamily="34" charset="0"/>
                <a:cs typeface="Arial" panose="020B0604020202020204" pitchFamily="34" charset="0"/>
              </a:rPr>
              <a:t>The NewYork-Presbyterian Hospital/Weill Cornell Medical Center, courtesy of  WCM Samuel J. Wood Library</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36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6" y="72296"/>
            <a:ext cx="8901244" cy="831268"/>
          </a:xfrm>
        </p:spPr>
        <p:txBody>
          <a:bodyPr>
            <a:noAutofit/>
          </a:bodyPr>
          <a:lstStyle/>
          <a:p>
            <a:r>
              <a:rPr lang="en-US" sz="3200" dirty="0">
                <a:latin typeface="Arial" panose="020B0604020202020204" pitchFamily="34" charset="0"/>
                <a:cs typeface="Arial" panose="020B0604020202020204" pitchFamily="34" charset="0"/>
              </a:rPr>
              <a:t>Weill Cornell Medicine &amp; NewYork-Presbyterian</a:t>
            </a: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Clinical</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Awards &amp; Accolades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1"/>
          </p:nvPr>
        </p:nvSpPr>
        <p:spPr>
          <a:xfrm>
            <a:off x="71307" y="966507"/>
            <a:ext cx="8615494" cy="3476487"/>
          </a:xfrm>
        </p:spPr>
        <p:txBody>
          <a:bodyPr>
            <a:normAutofit/>
          </a:bodyPr>
          <a:lstStyle/>
          <a:p>
            <a:pPr marL="285750" indent="-285750">
              <a:spcAft>
                <a:spcPts val="600"/>
              </a:spcAft>
              <a:buFont typeface="Arial" panose="020B0604020202020204" pitchFamily="34" charset="0"/>
              <a:buChar char="•"/>
            </a:pPr>
            <a:endParaRPr lang="en-US" dirty="0">
              <a:latin typeface="+mn-lt"/>
            </a:endParaRPr>
          </a:p>
          <a:p>
            <a:endParaRPr lang="en-US" dirty="0"/>
          </a:p>
        </p:txBody>
      </p:sp>
      <p:sp>
        <p:nvSpPr>
          <p:cNvPr id="4" name="TextBox 3">
            <a:extLst>
              <a:ext uri="{FF2B5EF4-FFF2-40B4-BE49-F238E27FC236}">
                <a16:creationId xmlns:a16="http://schemas.microsoft.com/office/drawing/2014/main" id="{18388227-9901-4FFF-B225-C5A043C1A3AE}"/>
              </a:ext>
            </a:extLst>
          </p:cNvPr>
          <p:cNvSpPr txBox="1"/>
          <p:nvPr/>
        </p:nvSpPr>
        <p:spPr>
          <a:xfrm>
            <a:off x="68278" y="1107536"/>
            <a:ext cx="3836383" cy="329320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Weill Cornell Medicine is honored &amp; privileged to be partnered with such a decorated hospital.</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is the 21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consecutive year that NewYork-Presbyterian Hospital is the top-ranked hospital in New York.</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Ranked #7 in U.S. News Best Hospitals Honor Roll, 2021-2022, recognizing national excellence in multiple specialties.</a:t>
            </a:r>
          </a:p>
          <a:p>
            <a:pPr marL="285750" indent="-285750">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1767D8DB-5FAF-479E-9CDC-A981078A1CC5}"/>
              </a:ext>
            </a:extLst>
          </p:cNvPr>
          <p:cNvSpPr txBox="1"/>
          <p:nvPr/>
        </p:nvSpPr>
        <p:spPr>
          <a:xfrm>
            <a:off x="3611426" y="4667761"/>
            <a:ext cx="5430701"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Source: </a:t>
            </a:r>
            <a:r>
              <a:rPr lang="en-US" sz="700" dirty="0">
                <a:latin typeface="Arial" panose="020B0604020202020204" pitchFamily="34" charset="0"/>
                <a:cs typeface="Arial" panose="020B0604020202020204" pitchFamily="34" charset="0"/>
                <a:hlinkClick r:id="rId3"/>
              </a:rPr>
              <a:t>https://health.usnews.com/best-hospitals/area/ny/new-york-presbyterian-university-hospital-of-columbia-and-cornell-6210024</a:t>
            </a:r>
            <a:r>
              <a:rPr lang="en-US" sz="7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CEEFB783-DDCA-4CF9-BEAF-05C41E76C962}"/>
              </a:ext>
            </a:extLst>
          </p:cNvPr>
          <p:cNvPicPr>
            <a:picLocks noChangeAspect="1"/>
          </p:cNvPicPr>
          <p:nvPr/>
        </p:nvPicPr>
        <p:blipFill>
          <a:blip r:embed="rId4"/>
          <a:stretch>
            <a:fillRect/>
          </a:stretch>
        </p:blipFill>
        <p:spPr>
          <a:xfrm>
            <a:off x="3901813" y="1519389"/>
            <a:ext cx="4849928" cy="871646"/>
          </a:xfrm>
          <a:prstGeom prst="rect">
            <a:avLst/>
          </a:prstGeom>
        </p:spPr>
      </p:pic>
      <p:pic>
        <p:nvPicPr>
          <p:cNvPr id="11" name="Picture 10">
            <a:extLst>
              <a:ext uri="{FF2B5EF4-FFF2-40B4-BE49-F238E27FC236}">
                <a16:creationId xmlns:a16="http://schemas.microsoft.com/office/drawing/2014/main" id="{FF7063AC-36C5-4E8A-9E8B-30B693602F88}"/>
              </a:ext>
            </a:extLst>
          </p:cNvPr>
          <p:cNvPicPr>
            <a:picLocks noChangeAspect="1"/>
          </p:cNvPicPr>
          <p:nvPr/>
        </p:nvPicPr>
        <p:blipFill>
          <a:blip r:embed="rId5"/>
          <a:stretch>
            <a:fillRect/>
          </a:stretch>
        </p:blipFill>
        <p:spPr>
          <a:xfrm>
            <a:off x="3907688" y="2710717"/>
            <a:ext cx="4845786" cy="1004480"/>
          </a:xfrm>
          <a:prstGeom prst="rect">
            <a:avLst/>
          </a:prstGeom>
        </p:spPr>
      </p:pic>
    </p:spTree>
    <p:extLst>
      <p:ext uri="{BB962C8B-B14F-4D97-AF65-F5344CB8AC3E}">
        <p14:creationId xmlns:p14="http://schemas.microsoft.com/office/powerpoint/2010/main" val="43027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3FE5-2B02-47C1-872D-3EE9769DC1F2}"/>
              </a:ext>
            </a:extLst>
          </p:cNvPr>
          <p:cNvSpPr>
            <a:spLocks noGrp="1"/>
          </p:cNvSpPr>
          <p:nvPr>
            <p:ph type="ctrTitle"/>
          </p:nvPr>
        </p:nvSpPr>
        <p:spPr>
          <a:xfrm>
            <a:off x="451251" y="1020132"/>
            <a:ext cx="8351856" cy="534742"/>
          </a:xfrm>
        </p:spPr>
        <p:txBody>
          <a:bodyPr/>
          <a:lstStyle/>
          <a:p>
            <a:r>
              <a:rPr lang="en-US" sz="3200" dirty="0">
                <a:latin typeface="Arial" panose="020B0604020202020204" pitchFamily="34" charset="0"/>
                <a:cs typeface="Arial" panose="020B0604020202020204" pitchFamily="34" charset="0"/>
              </a:rPr>
              <a:t>Physician </a:t>
            </a:r>
            <a:r>
              <a:rPr lang="en-US" sz="3200">
                <a:latin typeface="Arial" panose="020B0604020202020204" pitchFamily="34" charset="0"/>
                <a:cs typeface="Arial" panose="020B0604020202020204" pitchFamily="34" charset="0"/>
              </a:rPr>
              <a:t>Organization &amp; Leadership</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F3EA8BE-A592-4B03-B253-16A9E6B34008}"/>
              </a:ext>
            </a:extLst>
          </p:cNvPr>
          <p:cNvSpPr txBox="1"/>
          <p:nvPr/>
        </p:nvSpPr>
        <p:spPr>
          <a:xfrm>
            <a:off x="451250" y="1749972"/>
            <a:ext cx="8274963"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WCM Physician Organization serves as the Medical College’s management arm assuring excellence in the day-to-day practice of medicine in an academic setting.   The Physician Organization (PO) is a self-governing entity of the Medical College.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Physician Organization establishes, operates and oversees the necessary infrastructure enabling Weill Cornell physicians to practice medicine with the most effective and efficient management tools available.</a:t>
            </a:r>
          </a:p>
        </p:txBody>
      </p:sp>
    </p:spTree>
    <p:extLst>
      <p:ext uri="{BB962C8B-B14F-4D97-AF65-F5344CB8AC3E}">
        <p14:creationId xmlns:p14="http://schemas.microsoft.com/office/powerpoint/2010/main" val="391008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649A63-4D31-4F9E-825E-7ED6F6F04B25}"/>
              </a:ext>
            </a:extLst>
          </p:cNvPr>
          <p:cNvSpPr txBox="1"/>
          <p:nvPr/>
        </p:nvSpPr>
        <p:spPr>
          <a:xfrm>
            <a:off x="0" y="66298"/>
            <a:ext cx="3736428" cy="369332"/>
          </a:xfrm>
          <a:prstGeom prst="rect">
            <a:avLst/>
          </a:prstGeom>
          <a:noFill/>
        </p:spPr>
        <p:txBody>
          <a:bodyPr wrap="square" rtlCol="0">
            <a:spAutoFit/>
          </a:bodyPr>
          <a:lstStyle/>
          <a:p>
            <a:r>
              <a:rPr lang="en-US" b="1" dirty="0">
                <a:solidFill>
                  <a:schemeClr val="accent1"/>
                </a:solidFill>
              </a:rPr>
              <a:t>PO Leadership Organizational Chart</a:t>
            </a:r>
          </a:p>
        </p:txBody>
      </p:sp>
      <p:pic>
        <p:nvPicPr>
          <p:cNvPr id="5" name="Picture 4">
            <a:extLst>
              <a:ext uri="{FF2B5EF4-FFF2-40B4-BE49-F238E27FC236}">
                <a16:creationId xmlns:a16="http://schemas.microsoft.com/office/drawing/2014/main" id="{E696D032-FE2A-42A9-9DA4-E132630FD775}"/>
              </a:ext>
            </a:extLst>
          </p:cNvPr>
          <p:cNvPicPr>
            <a:picLocks noChangeAspect="1"/>
          </p:cNvPicPr>
          <p:nvPr/>
        </p:nvPicPr>
        <p:blipFill>
          <a:blip r:embed="rId2"/>
          <a:stretch>
            <a:fillRect/>
          </a:stretch>
        </p:blipFill>
        <p:spPr>
          <a:xfrm>
            <a:off x="1154723" y="410100"/>
            <a:ext cx="6276365" cy="4733400"/>
          </a:xfrm>
          <a:prstGeom prst="rect">
            <a:avLst/>
          </a:prstGeom>
        </p:spPr>
      </p:pic>
    </p:spTree>
    <p:extLst>
      <p:ext uri="{BB962C8B-B14F-4D97-AF65-F5344CB8AC3E}">
        <p14:creationId xmlns:p14="http://schemas.microsoft.com/office/powerpoint/2010/main" val="154937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0BE11C-B299-4A5E-952D-17A5679FA383}"/>
              </a:ext>
            </a:extLst>
          </p:cNvPr>
          <p:cNvSpPr txBox="1"/>
          <p:nvPr/>
        </p:nvSpPr>
        <p:spPr>
          <a:xfrm>
            <a:off x="180975" y="1663027"/>
            <a:ext cx="2638425" cy="193899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Clinical Chiefs have dual reporting relationship to Dr. Steven Corwin, NewYork-Presbyterian Hospital CEO, and Dr. Augustine Choi, Dean of Weill Cornell Medical College</a:t>
            </a:r>
          </a:p>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Role of Chief of Service reports to Hospital through Dr. Steven Corwin</a:t>
            </a:r>
          </a:p>
          <a:p>
            <a:pPr marL="171450" indent="-17145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Role of Chair of Department reports to Medical School through Dr. Augustine Choi</a:t>
            </a:r>
          </a:p>
        </p:txBody>
      </p:sp>
      <p:sp>
        <p:nvSpPr>
          <p:cNvPr id="2" name="Title 1">
            <a:extLst>
              <a:ext uri="{FF2B5EF4-FFF2-40B4-BE49-F238E27FC236}">
                <a16:creationId xmlns:a16="http://schemas.microsoft.com/office/drawing/2014/main" id="{5524C574-D433-4884-8BE9-BA0762493DC2}"/>
              </a:ext>
            </a:extLst>
          </p:cNvPr>
          <p:cNvSpPr>
            <a:spLocks noGrp="1"/>
          </p:cNvSpPr>
          <p:nvPr>
            <p:ph type="title"/>
          </p:nvPr>
        </p:nvSpPr>
        <p:spPr>
          <a:xfrm>
            <a:off x="49212" y="24421"/>
            <a:ext cx="8765003" cy="665127"/>
          </a:xfrm>
        </p:spPr>
        <p:txBody>
          <a:bodyPr>
            <a:noAutofit/>
          </a:bodyPr>
          <a:lstStyle/>
          <a:p>
            <a:r>
              <a:rPr lang="en-US" sz="3000" dirty="0">
                <a:latin typeface="Arial" panose="020B0604020202020204" pitchFamily="34" charset="0"/>
                <a:cs typeface="Arial" panose="020B0604020202020204" pitchFamily="34" charset="0"/>
              </a:rPr>
              <a:t>NewYork-Presbyterian/Weill Cornell Medical Center</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Clinical Chiefs Table of Organization</a:t>
            </a:r>
          </a:p>
        </p:txBody>
      </p:sp>
      <p:pic>
        <p:nvPicPr>
          <p:cNvPr id="8" name="Picture 7">
            <a:extLst>
              <a:ext uri="{FF2B5EF4-FFF2-40B4-BE49-F238E27FC236}">
                <a16:creationId xmlns:a16="http://schemas.microsoft.com/office/drawing/2014/main" id="{F0D01974-6037-4780-B6E2-071666A63F27}"/>
              </a:ext>
            </a:extLst>
          </p:cNvPr>
          <p:cNvPicPr>
            <a:picLocks noChangeAspect="1"/>
          </p:cNvPicPr>
          <p:nvPr/>
        </p:nvPicPr>
        <p:blipFill>
          <a:blip r:embed="rId3"/>
          <a:stretch>
            <a:fillRect/>
          </a:stretch>
        </p:blipFill>
        <p:spPr>
          <a:xfrm>
            <a:off x="3511713" y="761385"/>
            <a:ext cx="5302502" cy="4154034"/>
          </a:xfrm>
          <a:prstGeom prst="rect">
            <a:avLst/>
          </a:prstGeom>
        </p:spPr>
      </p:pic>
    </p:spTree>
    <p:extLst>
      <p:ext uri="{BB962C8B-B14F-4D97-AF65-F5344CB8AC3E}">
        <p14:creationId xmlns:p14="http://schemas.microsoft.com/office/powerpoint/2010/main" val="97470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C574-D433-4884-8BE9-BA0762493DC2}"/>
              </a:ext>
            </a:extLst>
          </p:cNvPr>
          <p:cNvSpPr>
            <a:spLocks noGrp="1"/>
          </p:cNvSpPr>
          <p:nvPr>
            <p:ph type="title"/>
          </p:nvPr>
        </p:nvSpPr>
        <p:spPr>
          <a:xfrm>
            <a:off x="49212" y="87922"/>
            <a:ext cx="9094788" cy="507730"/>
          </a:xfrm>
        </p:spPr>
        <p:txBody>
          <a:bodyPr>
            <a:noAutofit/>
          </a:bodyPr>
          <a:lstStyle/>
          <a:p>
            <a:r>
              <a:rPr lang="en-US" sz="3200" dirty="0">
                <a:latin typeface="Arial" panose="020B0604020202020204" pitchFamily="34" charset="0"/>
                <a:cs typeface="Arial" panose="020B0604020202020204" pitchFamily="34" charset="0"/>
              </a:rPr>
              <a:t>Physician Organization Committee Structure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8C73997-764F-4565-9C6B-A20FB7E0092A}"/>
              </a:ext>
            </a:extLst>
          </p:cNvPr>
          <p:cNvPicPr>
            <a:picLocks noChangeAspect="1"/>
          </p:cNvPicPr>
          <p:nvPr/>
        </p:nvPicPr>
        <p:blipFill>
          <a:blip r:embed="rId3"/>
          <a:stretch>
            <a:fillRect/>
          </a:stretch>
        </p:blipFill>
        <p:spPr>
          <a:xfrm>
            <a:off x="2221524" y="595652"/>
            <a:ext cx="3831076" cy="3977524"/>
          </a:xfrm>
          <a:prstGeom prst="rect">
            <a:avLst/>
          </a:prstGeom>
        </p:spPr>
      </p:pic>
    </p:spTree>
    <p:extLst>
      <p:ext uri="{BB962C8B-B14F-4D97-AF65-F5344CB8AC3E}">
        <p14:creationId xmlns:p14="http://schemas.microsoft.com/office/powerpoint/2010/main" val="81961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28" y="60441"/>
            <a:ext cx="8229600" cy="857250"/>
          </a:xfrm>
        </p:spPr>
        <p:txBody>
          <a:bodyPr>
            <a:normAutofit/>
          </a:bodyPr>
          <a:lstStyle/>
          <a:p>
            <a:r>
              <a:rPr lang="en-US" sz="3200" dirty="0">
                <a:latin typeface="Arial" panose="020B0604020202020204" pitchFamily="34" charset="0"/>
                <a:cs typeface="Arial" panose="020B0604020202020204" pitchFamily="34" charset="0"/>
              </a:rPr>
              <a:t>Key Buildings</a:t>
            </a:r>
          </a:p>
        </p:txBody>
      </p:sp>
      <p:pic>
        <p:nvPicPr>
          <p:cNvPr id="4" name="Picture 3">
            <a:extLst>
              <a:ext uri="{FF2B5EF4-FFF2-40B4-BE49-F238E27FC236}">
                <a16:creationId xmlns:a16="http://schemas.microsoft.com/office/drawing/2014/main" id="{E61D4DD7-7856-4E5B-ADB4-4C50034349A9}"/>
              </a:ext>
            </a:extLst>
          </p:cNvPr>
          <p:cNvPicPr>
            <a:picLocks noChangeAspect="1"/>
          </p:cNvPicPr>
          <p:nvPr/>
        </p:nvPicPr>
        <p:blipFill>
          <a:blip r:embed="rId3"/>
          <a:stretch>
            <a:fillRect/>
          </a:stretch>
        </p:blipFill>
        <p:spPr>
          <a:xfrm>
            <a:off x="2597727" y="256308"/>
            <a:ext cx="5105400" cy="4432161"/>
          </a:xfrm>
          <a:prstGeom prst="rect">
            <a:avLst/>
          </a:prstGeom>
        </p:spPr>
      </p:pic>
    </p:spTree>
    <p:extLst>
      <p:ext uri="{BB962C8B-B14F-4D97-AF65-F5344CB8AC3E}">
        <p14:creationId xmlns:p14="http://schemas.microsoft.com/office/powerpoint/2010/main" val="34833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66"/>
            <a:ext cx="8229600" cy="857250"/>
          </a:xfrm>
        </p:spPr>
        <p:txBody>
          <a:bodyPr vert="horz" lIns="0" tIns="0" rIns="91440" bIns="45720" rtlCol="0" anchor="t">
            <a:normAutofit/>
          </a:bodyPr>
          <a:lstStyle/>
          <a:p>
            <a:r>
              <a:rPr lang="en-US" kern="1200">
                <a:latin typeface="Arial"/>
                <a:ea typeface="+mj-ea"/>
                <a:cs typeface="Arial"/>
              </a:rPr>
              <a:t>Welcome to Weill Cornell Medicine!</a:t>
            </a:r>
          </a:p>
        </p:txBody>
      </p:sp>
      <p:sp>
        <p:nvSpPr>
          <p:cNvPr id="5" name="TextBox 4">
            <a:extLst>
              <a:ext uri="{FF2B5EF4-FFF2-40B4-BE49-F238E27FC236}">
                <a16:creationId xmlns:a16="http://schemas.microsoft.com/office/drawing/2014/main" id="{2E8A88CF-9244-4C1A-8064-3DD527B47D4F}"/>
              </a:ext>
            </a:extLst>
          </p:cNvPr>
          <p:cNvSpPr txBox="1"/>
          <p:nvPr/>
        </p:nvSpPr>
        <p:spPr>
          <a:xfrm>
            <a:off x="4533900" y="1270116"/>
            <a:ext cx="3744913" cy="3035105"/>
          </a:xfrm>
          <a:prstGeom prst="rect">
            <a:avLst/>
          </a:prstGeom>
        </p:spPr>
        <p:txBody>
          <a:bodyPr vert="horz" lIns="91440" tIns="45720" rIns="91440" bIns="45720" rtlCol="0">
            <a:normAutofit/>
          </a:bodyPr>
          <a:lstStyle/>
          <a:p>
            <a:pPr defTabSz="914400" fontAlgn="base">
              <a:lnSpc>
                <a:spcPct val="90000"/>
              </a:lnSpc>
              <a:spcBef>
                <a:spcPct val="20000"/>
              </a:spcBef>
              <a:spcAft>
                <a:spcPct val="0"/>
              </a:spcAft>
              <a:defRPr/>
            </a:pPr>
            <a:r>
              <a:rPr lang="en-US" altLang="en-US" sz="1500" kern="0" dirty="0">
                <a:solidFill>
                  <a:srgbClr val="000000"/>
                </a:solidFill>
                <a:latin typeface="Arial"/>
                <a:cs typeface="Arial"/>
              </a:rPr>
              <a:t>The goal of this orientation deck is to increase your knowledge of Weill Cornell Medicine, learn critical elements of our organization, and provide you with the resources to hit the ground running on your first days of clinical practice.</a:t>
            </a:r>
          </a:p>
          <a:p>
            <a:pPr defTabSz="914400" fontAlgn="base">
              <a:lnSpc>
                <a:spcPct val="90000"/>
              </a:lnSpc>
              <a:spcBef>
                <a:spcPct val="20000"/>
              </a:spcBef>
              <a:spcAft>
                <a:spcPct val="0"/>
              </a:spcAft>
              <a:defRPr/>
            </a:pPr>
            <a:endParaRPr lang="en-US" altLang="en-US" sz="1500" kern="0" dirty="0">
              <a:solidFill>
                <a:srgbClr val="000000"/>
              </a:solidFill>
              <a:latin typeface="Arial"/>
              <a:cs typeface="Arial"/>
            </a:endParaRPr>
          </a:p>
          <a:p>
            <a:pPr defTabSz="914400" fontAlgn="base">
              <a:lnSpc>
                <a:spcPct val="90000"/>
              </a:lnSpc>
              <a:spcBef>
                <a:spcPct val="20000"/>
              </a:spcBef>
              <a:spcAft>
                <a:spcPct val="0"/>
              </a:spcAft>
              <a:defRPr/>
            </a:pPr>
            <a:r>
              <a:rPr lang="en-US" altLang="en-US" sz="1500" kern="0" dirty="0">
                <a:solidFill>
                  <a:srgbClr val="000000"/>
                </a:solidFill>
                <a:latin typeface="Arial"/>
                <a:cs typeface="Arial"/>
              </a:rPr>
              <a:t>We hope this information equips you for a long and successful career as part of our team of clinicians delivering high-quality, patient-centered care.</a:t>
            </a:r>
          </a:p>
          <a:p>
            <a:pPr defTabSz="914400" fontAlgn="base">
              <a:lnSpc>
                <a:spcPct val="90000"/>
              </a:lnSpc>
              <a:spcBef>
                <a:spcPct val="20000"/>
              </a:spcBef>
              <a:spcAft>
                <a:spcPct val="0"/>
              </a:spcAft>
              <a:defRPr/>
            </a:pPr>
            <a:endParaRPr lang="en-US" altLang="en-US" sz="1500" kern="0" dirty="0">
              <a:solidFill>
                <a:srgbClr val="000000"/>
              </a:solidFill>
              <a:latin typeface="Arial"/>
              <a:cs typeface="Arial"/>
            </a:endParaRPr>
          </a:p>
        </p:txBody>
      </p:sp>
      <p:pic>
        <p:nvPicPr>
          <p:cNvPr id="4" name="Picture 3">
            <a:extLst>
              <a:ext uri="{FF2B5EF4-FFF2-40B4-BE49-F238E27FC236}">
                <a16:creationId xmlns:a16="http://schemas.microsoft.com/office/drawing/2014/main" id="{C06B185F-E47F-472A-BB45-306B211423B0}"/>
              </a:ext>
            </a:extLst>
          </p:cNvPr>
          <p:cNvPicPr>
            <a:picLocks noChangeAspect="1"/>
          </p:cNvPicPr>
          <p:nvPr/>
        </p:nvPicPr>
        <p:blipFill>
          <a:blip r:embed="rId3"/>
          <a:stretch>
            <a:fillRect/>
          </a:stretch>
        </p:blipFill>
        <p:spPr>
          <a:xfrm>
            <a:off x="832198" y="1294552"/>
            <a:ext cx="3424221" cy="3035105"/>
          </a:xfrm>
          <a:prstGeom prst="rect">
            <a:avLst/>
          </a:prstGeom>
          <a:noFill/>
        </p:spPr>
      </p:pic>
    </p:spTree>
    <p:extLst>
      <p:ext uri="{BB962C8B-B14F-4D97-AF65-F5344CB8AC3E}">
        <p14:creationId xmlns:p14="http://schemas.microsoft.com/office/powerpoint/2010/main" val="137965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C574-D433-4884-8BE9-BA0762493DC2}"/>
              </a:ext>
            </a:extLst>
          </p:cNvPr>
          <p:cNvSpPr>
            <a:spLocks noGrp="1"/>
          </p:cNvSpPr>
          <p:nvPr>
            <p:ph type="title"/>
          </p:nvPr>
        </p:nvSpPr>
        <p:spPr>
          <a:xfrm>
            <a:off x="49213" y="69921"/>
            <a:ext cx="8229600" cy="668919"/>
          </a:xfrm>
        </p:spPr>
        <p:txBody>
          <a:bodyPr>
            <a:normAutofit/>
          </a:bodyPr>
          <a:lstStyle/>
          <a:p>
            <a:r>
              <a:rPr lang="en-US" sz="3200" dirty="0">
                <a:latin typeface="Arial" panose="020B0604020202020204" pitchFamily="34" charset="0"/>
                <a:cs typeface="Arial" panose="020B0604020202020204" pitchFamily="34" charset="0"/>
              </a:rPr>
              <a:t>Your Weill Cornell Medicine Badge</a:t>
            </a:r>
          </a:p>
        </p:txBody>
      </p:sp>
      <p:sp>
        <p:nvSpPr>
          <p:cNvPr id="3" name="Rectangle 2">
            <a:extLst>
              <a:ext uri="{FF2B5EF4-FFF2-40B4-BE49-F238E27FC236}">
                <a16:creationId xmlns:a16="http://schemas.microsoft.com/office/drawing/2014/main" id="{DBB7E8F2-A339-4921-95BA-45E6161B00F5}"/>
              </a:ext>
            </a:extLst>
          </p:cNvPr>
          <p:cNvSpPr/>
          <p:nvPr/>
        </p:nvSpPr>
        <p:spPr>
          <a:xfrm>
            <a:off x="261257" y="725090"/>
            <a:ext cx="8676488"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All employees are required to display their Weill Cornell Medicine photo identification badge while on-premises. The card contains a photograph of the employee, job title, and department as appropriate. Identification cards are distributed to new employees during orientation, which is the first day of work.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card must be: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Visible for everyone to read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Presented upon request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Worn upon entering and exiting the medical complex</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Employees should visit Security at:</a:t>
            </a:r>
          </a:p>
          <a:p>
            <a:r>
              <a:rPr lang="en-US" dirty="0">
                <a:latin typeface="Arial" panose="020B0604020202020204" pitchFamily="34" charset="0"/>
                <a:cs typeface="Arial" panose="020B0604020202020204" pitchFamily="34" charset="0"/>
              </a:rPr>
              <a:t>NewYork-Presbyterian/Weill Cornell Medical Center: Annex-139, located on 70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street, east of York Avenue, just after the Helmsley Medical Tower</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0A047CC-68AC-49CC-88C6-52BCBFE38F5D}"/>
              </a:ext>
            </a:extLst>
          </p:cNvPr>
          <p:cNvPicPr>
            <a:picLocks noChangeAspect="1"/>
          </p:cNvPicPr>
          <p:nvPr/>
        </p:nvPicPr>
        <p:blipFill>
          <a:blip r:embed="rId3"/>
          <a:stretch>
            <a:fillRect/>
          </a:stretch>
        </p:blipFill>
        <p:spPr>
          <a:xfrm>
            <a:off x="6518314" y="2202825"/>
            <a:ext cx="2309711" cy="1255535"/>
          </a:xfrm>
          <a:prstGeom prst="rect">
            <a:avLst/>
          </a:prstGeom>
        </p:spPr>
      </p:pic>
      <p:cxnSp>
        <p:nvCxnSpPr>
          <p:cNvPr id="7" name="Straight Arrow Connector 6">
            <a:extLst>
              <a:ext uri="{FF2B5EF4-FFF2-40B4-BE49-F238E27FC236}">
                <a16:creationId xmlns:a16="http://schemas.microsoft.com/office/drawing/2014/main" id="{FE66B892-C921-4F7A-B75E-E9F4CE8C0155}"/>
              </a:ext>
            </a:extLst>
          </p:cNvPr>
          <p:cNvCxnSpPr>
            <a:cxnSpLocks/>
          </p:cNvCxnSpPr>
          <p:nvPr/>
        </p:nvCxnSpPr>
        <p:spPr>
          <a:xfrm flipV="1">
            <a:off x="7524636" y="3211779"/>
            <a:ext cx="0" cy="4733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62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C574-D433-4884-8BE9-BA0762493DC2}"/>
              </a:ext>
            </a:extLst>
          </p:cNvPr>
          <p:cNvSpPr>
            <a:spLocks noGrp="1"/>
          </p:cNvSpPr>
          <p:nvPr>
            <p:ph type="title"/>
          </p:nvPr>
        </p:nvSpPr>
        <p:spPr>
          <a:xfrm>
            <a:off x="49213" y="86580"/>
            <a:ext cx="8229600" cy="857250"/>
          </a:xfrm>
        </p:spPr>
        <p:txBody>
          <a:bodyPr>
            <a:normAutofit/>
          </a:bodyPr>
          <a:lstStyle/>
          <a:p>
            <a:r>
              <a:rPr lang="en-US" sz="3200" dirty="0">
                <a:latin typeface="Arial" panose="020B0604020202020204" pitchFamily="34" charset="0"/>
                <a:cs typeface="Arial" panose="020B0604020202020204" pitchFamily="34" charset="0"/>
              </a:rPr>
              <a:t>Your CWID</a:t>
            </a:r>
          </a:p>
        </p:txBody>
      </p:sp>
      <p:sp>
        <p:nvSpPr>
          <p:cNvPr id="6" name="Down Arrow Callout 4">
            <a:extLst>
              <a:ext uri="{FF2B5EF4-FFF2-40B4-BE49-F238E27FC236}">
                <a16:creationId xmlns:a16="http://schemas.microsoft.com/office/drawing/2014/main" id="{7865E6D8-C910-4E30-A9F6-076231ADA3A2}"/>
              </a:ext>
            </a:extLst>
          </p:cNvPr>
          <p:cNvSpPr/>
          <p:nvPr/>
        </p:nvSpPr>
        <p:spPr>
          <a:xfrm>
            <a:off x="1955171" y="655325"/>
            <a:ext cx="5069883" cy="1805992"/>
          </a:xfrm>
          <a:prstGeom prst="downArrowCallout">
            <a:avLst>
              <a:gd name="adj1" fmla="val 28045"/>
              <a:gd name="adj2" fmla="val 25000"/>
              <a:gd name="adj3" fmla="val 33828"/>
              <a:gd name="adj4" fmla="val 54542"/>
            </a:avLst>
          </a:prstGeom>
          <a:solidFill>
            <a:srgbClr val="B31B1B"/>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wcm1898@med.cornell.edu</a:t>
            </a:r>
          </a:p>
        </p:txBody>
      </p:sp>
      <p:sp>
        <p:nvSpPr>
          <p:cNvPr id="7" name="Rectangle 6">
            <a:extLst>
              <a:ext uri="{FF2B5EF4-FFF2-40B4-BE49-F238E27FC236}">
                <a16:creationId xmlns:a16="http://schemas.microsoft.com/office/drawing/2014/main" id="{B2A79D4B-4C34-4F73-A25D-89923EC75FD0}"/>
              </a:ext>
            </a:extLst>
          </p:cNvPr>
          <p:cNvSpPr/>
          <p:nvPr/>
        </p:nvSpPr>
        <p:spPr>
          <a:xfrm>
            <a:off x="2349267" y="2571750"/>
            <a:ext cx="4281690" cy="1077218"/>
          </a:xfrm>
          <a:prstGeom prst="rect">
            <a:avLst/>
          </a:prstGeom>
        </p:spPr>
        <p:txBody>
          <a:bodyPr wrap="square">
            <a:spAutoFit/>
          </a:bodyPr>
          <a:lstStyle/>
          <a:p>
            <a:pPr algn="ctr"/>
            <a:r>
              <a:rPr lang="en-US" sz="1600" b="1" dirty="0">
                <a:latin typeface="Arial" panose="020B0604020202020204" pitchFamily="34" charset="0"/>
                <a:ea typeface="ＭＳ Ｐゴシック" charset="0"/>
                <a:cs typeface="Arial" panose="020B0604020202020204" pitchFamily="34" charset="0"/>
              </a:rPr>
              <a:t>Center-Wide Identity (CWID)</a:t>
            </a:r>
          </a:p>
          <a:p>
            <a:pPr algn="ctr"/>
            <a:r>
              <a:rPr lang="en-US" sz="1600" dirty="0">
                <a:latin typeface="Arial" panose="020B0604020202020204" pitchFamily="34" charset="0"/>
                <a:ea typeface="ＭＳ Ｐゴシック" charset="0"/>
                <a:cs typeface="Arial" panose="020B0604020202020204" pitchFamily="34" charset="0"/>
              </a:rPr>
              <a:t>Pronounced: S</a:t>
            </a:r>
            <a:r>
              <a:rPr lang="en-US" altLang="ja-JP" sz="1600" dirty="0">
                <a:latin typeface="Arial" panose="020B0604020202020204" pitchFamily="34" charset="0"/>
                <a:ea typeface="ＭＳ Ｐゴシック" charset="0"/>
                <a:cs typeface="Arial" panose="020B0604020202020204" pitchFamily="34" charset="0"/>
              </a:rPr>
              <a:t>eaweed</a:t>
            </a:r>
          </a:p>
          <a:p>
            <a:pPr algn="ctr"/>
            <a:r>
              <a:rPr lang="en-US" sz="1600" dirty="0">
                <a:latin typeface="Arial" panose="020B0604020202020204" pitchFamily="34" charset="0"/>
                <a:ea typeface="ＭＳ Ｐゴシック" charset="0"/>
                <a:cs typeface="Arial" panose="020B0604020202020204" pitchFamily="34" charset="0"/>
              </a:rPr>
              <a:t>CWID: wcm1898</a:t>
            </a:r>
          </a:p>
          <a:p>
            <a:pPr algn="ctr"/>
            <a:r>
              <a:rPr lang="en-US" sz="1600" dirty="0">
                <a:latin typeface="Arial" panose="020B0604020202020204" pitchFamily="34" charset="0"/>
                <a:ea typeface="ＭＳ Ｐゴシック" charset="0"/>
                <a:cs typeface="Arial" panose="020B0604020202020204" pitchFamily="34" charset="0"/>
              </a:rPr>
              <a:t>E-Mail Address: wcm1898@med.cornell.edu</a:t>
            </a:r>
            <a:endParaRPr lang="en-US" altLang="ja-JP" sz="1600" dirty="0">
              <a:ea typeface="ＭＳ Ｐゴシック" charset="0"/>
              <a:cs typeface="Arial" charset="0"/>
            </a:endParaRPr>
          </a:p>
        </p:txBody>
      </p:sp>
      <p:sp>
        <p:nvSpPr>
          <p:cNvPr id="8" name="TextBox 7">
            <a:extLst>
              <a:ext uri="{FF2B5EF4-FFF2-40B4-BE49-F238E27FC236}">
                <a16:creationId xmlns:a16="http://schemas.microsoft.com/office/drawing/2014/main" id="{89B491BE-8CC3-4444-BDF7-D65ECFFD006C}"/>
              </a:ext>
            </a:extLst>
          </p:cNvPr>
          <p:cNvSpPr txBox="1"/>
          <p:nvPr/>
        </p:nvSpPr>
        <p:spPr>
          <a:xfrm>
            <a:off x="191069" y="3890407"/>
            <a:ext cx="876186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Your CWID is your username and login for all major applications, including but not limited to Epic, Outlook, WCM tagged devices, and to log into the </a:t>
            </a:r>
            <a:r>
              <a:rPr lang="en-US" sz="1600" dirty="0">
                <a:latin typeface="Arial" panose="020B0604020202020204" pitchFamily="34" charset="0"/>
                <a:cs typeface="Arial" panose="020B0604020202020204" pitchFamily="34" charset="0"/>
                <a:hlinkClick r:id="rId2"/>
              </a:rPr>
              <a:t>NYP Infonet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53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DA69-254B-453E-8C46-FA188BC6BDFD}"/>
              </a:ext>
            </a:extLst>
          </p:cNvPr>
          <p:cNvSpPr>
            <a:spLocks noGrp="1"/>
          </p:cNvSpPr>
          <p:nvPr>
            <p:ph type="title"/>
          </p:nvPr>
        </p:nvSpPr>
        <p:spPr>
          <a:xfrm>
            <a:off x="134006" y="109944"/>
            <a:ext cx="8229600" cy="857250"/>
          </a:xfrm>
        </p:spPr>
        <p:txBody>
          <a:bodyPr>
            <a:normAutofit/>
          </a:bodyPr>
          <a:lstStyle/>
          <a:p>
            <a:r>
              <a:rPr lang="en-US" sz="3200" dirty="0">
                <a:latin typeface="Arial" panose="020B0604020202020204" pitchFamily="34" charset="0"/>
                <a:cs typeface="Arial" panose="020B0604020202020204" pitchFamily="34" charset="0"/>
              </a:rPr>
              <a:t>Activating Your CWID</a:t>
            </a:r>
          </a:p>
        </p:txBody>
      </p:sp>
      <p:sp>
        <p:nvSpPr>
          <p:cNvPr id="3" name="Content Placeholder 2">
            <a:extLst>
              <a:ext uri="{FF2B5EF4-FFF2-40B4-BE49-F238E27FC236}">
                <a16:creationId xmlns:a16="http://schemas.microsoft.com/office/drawing/2014/main" id="{6542992B-DB36-424A-BACD-9CEADE941956}"/>
              </a:ext>
            </a:extLst>
          </p:cNvPr>
          <p:cNvSpPr>
            <a:spLocks noGrp="1"/>
          </p:cNvSpPr>
          <p:nvPr>
            <p:ph sz="quarter" idx="15"/>
          </p:nvPr>
        </p:nvSpPr>
        <p:spPr>
          <a:xfrm>
            <a:off x="371261" y="905318"/>
            <a:ext cx="8456480" cy="3728559"/>
          </a:xfrm>
        </p:spPr>
        <p:txBody>
          <a:bodyPr>
            <a:normAutofit fontScale="77500" lnSpcReduction="20000"/>
          </a:bodyPr>
          <a:lstStyle/>
          <a:p>
            <a:pPr marL="457200" indent="-274320">
              <a:spcBef>
                <a:spcPts val="600"/>
              </a:spcBef>
              <a:spcAft>
                <a:spcPts val="600"/>
              </a:spcAft>
            </a:pPr>
            <a:r>
              <a:rPr lang="en-US" sz="2100" b="0" dirty="0">
                <a:latin typeface="Arial" panose="020B0604020202020204" pitchFamily="34" charset="0"/>
                <a:cs typeface="Arial" panose="020B0604020202020204" pitchFamily="34" charset="0"/>
              </a:rPr>
              <a:t>You can activate your CWID on your phone or wherever you have computer access</a:t>
            </a:r>
          </a:p>
          <a:p>
            <a:pPr marL="457200" lvl="0" indent="-274320">
              <a:spcBef>
                <a:spcPts val="600"/>
              </a:spcBef>
              <a:spcAft>
                <a:spcPts val="600"/>
              </a:spcAft>
            </a:pPr>
            <a:r>
              <a:rPr lang="en-US" sz="2100" b="0" dirty="0">
                <a:latin typeface="Arial" panose="020B0604020202020204" pitchFamily="34" charset="0"/>
                <a:cs typeface="Arial" panose="020B0604020202020204" pitchFamily="34" charset="0"/>
              </a:rPr>
              <a:t>Go to: </a:t>
            </a:r>
            <a:r>
              <a:rPr lang="en-US" sz="2100" b="0" u="sng" dirty="0">
                <a:latin typeface="Arial" panose="020B0604020202020204" pitchFamily="34" charset="0"/>
                <a:cs typeface="Arial" panose="020B0604020202020204" pitchFamily="34" charset="0"/>
                <a:hlinkClick r:id="rId3"/>
              </a:rPr>
              <a:t>https://identity.weill.cornell.edu/activate</a:t>
            </a:r>
            <a:r>
              <a:rPr lang="en-US" sz="2100" b="0" dirty="0">
                <a:latin typeface="Arial" panose="020B0604020202020204" pitchFamily="34" charset="0"/>
                <a:cs typeface="Arial" panose="020B0604020202020204" pitchFamily="34" charset="0"/>
              </a:rPr>
              <a:t> </a:t>
            </a:r>
          </a:p>
          <a:p>
            <a:pPr marL="457200" lvl="0" indent="-274320">
              <a:spcBef>
                <a:spcPts val="600"/>
              </a:spcBef>
              <a:spcAft>
                <a:spcPts val="600"/>
              </a:spcAft>
            </a:pPr>
            <a:r>
              <a:rPr lang="en-US" sz="2100" b="0" dirty="0">
                <a:latin typeface="Arial" panose="020B0604020202020204" pitchFamily="34" charset="0"/>
                <a:cs typeface="Arial" panose="020B0604020202020204" pitchFamily="34" charset="0"/>
              </a:rPr>
              <a:t>Enter your CWID and personal email address on file</a:t>
            </a:r>
          </a:p>
          <a:p>
            <a:pPr marL="457200" lvl="0" indent="-274320">
              <a:spcBef>
                <a:spcPts val="600"/>
              </a:spcBef>
              <a:spcAft>
                <a:spcPts val="600"/>
              </a:spcAft>
            </a:pPr>
            <a:r>
              <a:rPr lang="en-US" sz="2100" b="0" dirty="0">
                <a:latin typeface="Arial" panose="020B0604020202020204" pitchFamily="34" charset="0"/>
                <a:cs typeface="Arial" panose="020B0604020202020204" pitchFamily="34" charset="0"/>
              </a:rPr>
              <a:t>Once verified you will receive a temporary password to the email address on file</a:t>
            </a:r>
          </a:p>
          <a:p>
            <a:pPr marL="857250" lvl="2" indent="-274320">
              <a:spcBef>
                <a:spcPts val="600"/>
              </a:spcBef>
              <a:spcAft>
                <a:spcPts val="600"/>
              </a:spcAft>
            </a:pPr>
            <a:r>
              <a:rPr lang="nn-NO" sz="2100" b="0" dirty="0">
                <a:latin typeface="Arial" panose="020B0604020202020204" pitchFamily="34" charset="0"/>
                <a:cs typeface="Arial" panose="020B0604020202020204" pitchFamily="34" charset="0"/>
              </a:rPr>
              <a:t>You can also visit </a:t>
            </a:r>
            <a:r>
              <a:rPr lang="nn-NO" sz="2100" b="0" dirty="0">
                <a:latin typeface="Arial" panose="020B0604020202020204" pitchFamily="34" charset="0"/>
                <a:cs typeface="Arial" panose="020B0604020202020204" pitchFamily="34" charset="0"/>
                <a:hlinkClick r:id="rId4"/>
              </a:rPr>
              <a:t>https://identity.weill.cornell.edu/</a:t>
            </a:r>
            <a:r>
              <a:rPr lang="nn-NO" sz="2100" b="0" dirty="0">
                <a:latin typeface="Arial" panose="020B0604020202020204" pitchFamily="34" charset="0"/>
                <a:cs typeface="Arial" panose="020B0604020202020204" pitchFamily="34" charset="0"/>
              </a:rPr>
              <a:t> to change or reset your password</a:t>
            </a:r>
            <a:endParaRPr lang="en-US" sz="2100" b="0" dirty="0">
              <a:latin typeface="Arial" panose="020B0604020202020204" pitchFamily="34" charset="0"/>
              <a:cs typeface="Arial" panose="020B0604020202020204" pitchFamily="34" charset="0"/>
            </a:endParaRPr>
          </a:p>
          <a:p>
            <a:pPr marL="457200" lvl="0" indent="-274320">
              <a:spcBef>
                <a:spcPts val="600"/>
              </a:spcBef>
              <a:spcAft>
                <a:spcPts val="600"/>
              </a:spcAft>
            </a:pPr>
            <a:r>
              <a:rPr lang="en-US" sz="2100" b="0" dirty="0">
                <a:latin typeface="Arial" panose="020B0604020202020204" pitchFamily="34" charset="0"/>
                <a:cs typeface="Arial" panose="020B0604020202020204" pitchFamily="34" charset="0"/>
              </a:rPr>
              <a:t>Once activated, you will need to wait up to two hours before you can access WCM systems</a:t>
            </a:r>
          </a:p>
          <a:p>
            <a:pPr marL="457200" indent="-274320">
              <a:spcBef>
                <a:spcPts val="600"/>
              </a:spcBef>
              <a:spcAft>
                <a:spcPts val="600"/>
              </a:spcAft>
            </a:pPr>
            <a:r>
              <a:rPr lang="en-US" sz="2100" b="0" dirty="0">
                <a:latin typeface="Arial" panose="020B0604020202020204" pitchFamily="34" charset="0"/>
                <a:cs typeface="Arial" panose="020B0604020202020204" pitchFamily="34" charset="0"/>
              </a:rPr>
              <a:t>If you need help or computer access, go to the SmartDesk located in the Samuel J Wood Library, 1300 York Avenue, or call </a:t>
            </a:r>
            <a:r>
              <a:rPr lang="nn-NO" sz="2100" b="0" dirty="0">
                <a:latin typeface="Arial" panose="020B0604020202020204" pitchFamily="34" charset="0"/>
                <a:cs typeface="Arial" panose="020B0604020202020204" pitchFamily="34" charset="0"/>
              </a:rPr>
              <a:t>212-746-4878 (Mon. - Fri. 7 AM - 7 PM)</a:t>
            </a:r>
          </a:p>
          <a:p>
            <a:endParaRPr lang="en-US" dirty="0"/>
          </a:p>
        </p:txBody>
      </p:sp>
    </p:spTree>
    <p:extLst>
      <p:ext uri="{BB962C8B-B14F-4D97-AF65-F5344CB8AC3E}">
        <p14:creationId xmlns:p14="http://schemas.microsoft.com/office/powerpoint/2010/main" val="388645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108080" y="97102"/>
            <a:ext cx="8229600" cy="857250"/>
          </a:xfrm>
        </p:spPr>
        <p:txBody>
          <a:bodyPr>
            <a:normAutofit/>
          </a:bodyPr>
          <a:lstStyle/>
          <a:p>
            <a:r>
              <a:rPr lang="en-US" sz="3200" dirty="0">
                <a:latin typeface="Arial" panose="020B0604020202020204" pitchFamily="34" charset="0"/>
                <a:cs typeface="Arial" panose="020B0604020202020204" pitchFamily="34" charset="0"/>
              </a:rPr>
              <a:t>Epic (EMR)</a:t>
            </a:r>
          </a:p>
        </p:txBody>
      </p:sp>
      <p:sp>
        <p:nvSpPr>
          <p:cNvPr id="5" name="Rectangle 4">
            <a:extLst>
              <a:ext uri="{FF2B5EF4-FFF2-40B4-BE49-F238E27FC236}">
                <a16:creationId xmlns:a16="http://schemas.microsoft.com/office/drawing/2014/main" id="{D8B615E7-6B9C-4C44-ADF5-3DDF22A3BC97}"/>
              </a:ext>
            </a:extLst>
          </p:cNvPr>
          <p:cNvSpPr/>
          <p:nvPr/>
        </p:nvSpPr>
        <p:spPr>
          <a:xfrm>
            <a:off x="153918" y="808339"/>
            <a:ext cx="8836163" cy="2800767"/>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Epic is a sophisticated application designed to perform most workflows for our practices to provide patient care in the outpatient setting, including registration, scheduling, visit documentation, and billing. It also provides a method for departments to release information to appropriate external entities and provide our patients with more access to their healthcare information. </a:t>
            </a: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In 2017, Weill Cornell Medicine, NewYork-Presbyterian and Columbia announced the signing of a joint contract intended to create a single electronic health record system across our three institutions, called EpicTogether.  This collaboration will make it easier and more efficient for our physicians and other clinical staff to deliver outstanding patient care.  As of 2021, all locations are live and operational on Epic.</a:t>
            </a:r>
          </a:p>
        </p:txBody>
      </p:sp>
      <p:pic>
        <p:nvPicPr>
          <p:cNvPr id="1026" name="Picture 2">
            <a:extLst>
              <a:ext uri="{FF2B5EF4-FFF2-40B4-BE49-F238E27FC236}">
                <a16:creationId xmlns:a16="http://schemas.microsoft.com/office/drawing/2014/main" id="{56A1EF04-5A7F-42C4-AC89-A1194B9E6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279" y="97102"/>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40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99630" y="33077"/>
            <a:ext cx="8229600" cy="646373"/>
          </a:xfrm>
        </p:spPr>
        <p:txBody>
          <a:bodyPr>
            <a:normAutofit/>
          </a:bodyPr>
          <a:lstStyle/>
          <a:p>
            <a:r>
              <a:rPr lang="en-US" sz="3200" dirty="0">
                <a:latin typeface="Arial" panose="020B0604020202020204" pitchFamily="34" charset="0"/>
                <a:cs typeface="Arial" panose="020B0604020202020204" pitchFamily="34" charset="0"/>
              </a:rPr>
              <a:t>Epic Training</a:t>
            </a:r>
          </a:p>
        </p:txBody>
      </p:sp>
      <p:sp>
        <p:nvSpPr>
          <p:cNvPr id="5" name="Rectangle 4">
            <a:extLst>
              <a:ext uri="{FF2B5EF4-FFF2-40B4-BE49-F238E27FC236}">
                <a16:creationId xmlns:a16="http://schemas.microsoft.com/office/drawing/2014/main" id="{D8B615E7-6B9C-4C44-ADF5-3DDF22A3BC97}"/>
              </a:ext>
            </a:extLst>
          </p:cNvPr>
          <p:cNvSpPr/>
          <p:nvPr/>
        </p:nvSpPr>
        <p:spPr>
          <a:xfrm>
            <a:off x="152400" y="746095"/>
            <a:ext cx="8839200" cy="3077766"/>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To gain access to Epic, users must complete training relevant to their roles.  Your department designee will assign you the appropriate ambulatory training to ensure you can access the tools needed for patient care.  Your specific Epic training depends on your role and specialty.  </a:t>
            </a: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Once you are enrolled in training, you will receive an e-mail with the details and information on accessing the links.  Upon successful completion, you will be granted access to the Epic application. </a:t>
            </a: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There are several tip sheets in our </a:t>
            </a:r>
            <a:r>
              <a:rPr lang="en-US" sz="1600" dirty="0">
                <a:solidFill>
                  <a:srgbClr val="000000"/>
                </a:solidFill>
                <a:latin typeface="Arial" panose="020B0604020202020204" pitchFamily="34" charset="0"/>
                <a:cs typeface="Arial" panose="020B0604020202020204" pitchFamily="34" charset="0"/>
                <a:hlinkClick r:id="rId3"/>
              </a:rPr>
              <a:t>EpicTogetherNY.org catalog </a:t>
            </a:r>
            <a:r>
              <a:rPr lang="en-US" sz="1600" dirty="0">
                <a:solidFill>
                  <a:srgbClr val="000000"/>
                </a:solidFill>
                <a:latin typeface="Arial" panose="020B0604020202020204" pitchFamily="34" charset="0"/>
                <a:cs typeface="Arial" panose="020B0604020202020204" pitchFamily="34" charset="0"/>
              </a:rPr>
              <a:t>for quick reference.  In addition, we encourage peers to share their knowledge of Epic tools with new colleagues to increase efficiency, including the use of SmartTexts, SmartPhrases, SmartLists, and other SmartTools. </a:t>
            </a:r>
          </a:p>
          <a:p>
            <a:endParaRPr lang="en-US" dirty="0">
              <a:solidFill>
                <a:srgbClr val="000000"/>
              </a:solidFill>
            </a:endParaRPr>
          </a:p>
        </p:txBody>
      </p:sp>
    </p:spTree>
    <p:extLst>
      <p:ext uri="{BB962C8B-B14F-4D97-AF65-F5344CB8AC3E}">
        <p14:creationId xmlns:p14="http://schemas.microsoft.com/office/powerpoint/2010/main" val="17018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6930-08FD-41AC-852F-B7E46406B33F}"/>
              </a:ext>
            </a:extLst>
          </p:cNvPr>
          <p:cNvSpPr>
            <a:spLocks noGrp="1"/>
          </p:cNvSpPr>
          <p:nvPr>
            <p:ph type="title"/>
          </p:nvPr>
        </p:nvSpPr>
        <p:spPr>
          <a:xfrm>
            <a:off x="131897" y="130299"/>
            <a:ext cx="8229600" cy="857250"/>
          </a:xfrm>
        </p:spPr>
        <p:txBody>
          <a:bodyPr>
            <a:normAutofit/>
          </a:bodyPr>
          <a:lstStyle/>
          <a:p>
            <a:r>
              <a:rPr lang="en-US" sz="3200" dirty="0">
                <a:latin typeface="Arial" panose="020B0604020202020204" pitchFamily="34" charset="0"/>
                <a:cs typeface="Arial" panose="020B0604020202020204" pitchFamily="34" charset="0"/>
              </a:rPr>
              <a:t>Provider eCOMPetency</a:t>
            </a:r>
          </a:p>
        </p:txBody>
      </p:sp>
      <p:sp>
        <p:nvSpPr>
          <p:cNvPr id="3" name="Content Placeholder 2">
            <a:extLst>
              <a:ext uri="{FF2B5EF4-FFF2-40B4-BE49-F238E27FC236}">
                <a16:creationId xmlns:a16="http://schemas.microsoft.com/office/drawing/2014/main" id="{6EB3AB84-34AF-43A1-A7FD-13AB04036DFD}"/>
              </a:ext>
            </a:extLst>
          </p:cNvPr>
          <p:cNvSpPr>
            <a:spLocks noGrp="1"/>
          </p:cNvSpPr>
          <p:nvPr>
            <p:ph sz="quarter" idx="11"/>
          </p:nvPr>
        </p:nvSpPr>
        <p:spPr>
          <a:xfrm>
            <a:off x="192505" y="648656"/>
            <a:ext cx="8738364" cy="1969901"/>
          </a:xfrm>
        </p:spPr>
        <p:txBody>
          <a:bodyPr>
            <a:normAutofit fontScale="25000" lnSpcReduction="20000"/>
          </a:bodyPr>
          <a:lstStyle/>
          <a:p>
            <a:pPr marL="0" indent="0">
              <a:lnSpc>
                <a:spcPct val="120000"/>
              </a:lnSpc>
              <a:buNone/>
            </a:pPr>
            <a:r>
              <a:rPr lang="en-US" sz="4400" b="0" dirty="0">
                <a:latin typeface="Arial" panose="020B0604020202020204" pitchFamily="34" charset="0"/>
                <a:cs typeface="Arial" panose="020B0604020202020204" pitchFamily="34" charset="0"/>
              </a:rPr>
              <a:t>The Clinical Operations Subcommittee developed </a:t>
            </a:r>
            <a:r>
              <a:rPr lang="en-US" sz="4400" dirty="0">
                <a:latin typeface="Arial" panose="020B0604020202020204" pitchFamily="34" charset="0"/>
                <a:cs typeface="Arial" panose="020B0604020202020204" pitchFamily="34" charset="0"/>
              </a:rPr>
              <a:t>Weill Cornell’s eCOMPetency </a:t>
            </a:r>
            <a:r>
              <a:rPr lang="en-US" sz="4400" b="0" dirty="0">
                <a:latin typeface="Arial" panose="020B0604020202020204" pitchFamily="34" charset="0"/>
                <a:cs typeface="Arial" panose="020B0604020202020204" pitchFamily="34" charset="0"/>
              </a:rPr>
              <a:t>report to measure EHR system proficiency to help improve patient care via communication, integration, and collaboration. Each metric has been designed to provide objective data about adherence to most of our approved EHR usage standards, regulatory requirements, or established quality metrics. The eCOMP report is scored on a scale of 0-100%; all ten metrics add up to a total score compared to the overall PO average.  These reports are distributed on a quarterly basis.</a:t>
            </a:r>
          </a:p>
          <a:p>
            <a:pPr marL="0" indent="0">
              <a:lnSpc>
                <a:spcPct val="120000"/>
              </a:lnSpc>
              <a:buNone/>
            </a:pPr>
            <a:endParaRPr lang="en-US" sz="4400" b="0" dirty="0">
              <a:latin typeface="Arial" panose="020B0604020202020204" pitchFamily="34" charset="0"/>
              <a:cs typeface="Arial" panose="020B0604020202020204" pitchFamily="34" charset="0"/>
            </a:endParaRPr>
          </a:p>
          <a:p>
            <a:pPr marL="0" indent="0">
              <a:lnSpc>
                <a:spcPct val="120000"/>
              </a:lnSpc>
              <a:buNone/>
            </a:pPr>
            <a:r>
              <a:rPr lang="en-US" sz="4400" b="0" dirty="0">
                <a:latin typeface="Arial" panose="020B0604020202020204" pitchFamily="34" charset="0"/>
                <a:cs typeface="Arial" panose="020B0604020202020204" pitchFamily="34" charset="0"/>
              </a:rPr>
              <a:t>It is important to emphasize that these measures are imperfect and will likely require some revision over time. However, the committee believes that the concepts represent the minimum that we should strive for to become a more integrated, higher-value health system. The reports will reveal some deficiencies in ideal behaviors and many areas of artifact that will require workflow redesign or further analysis. </a:t>
            </a:r>
          </a:p>
          <a:p>
            <a:pPr marL="0" indent="0">
              <a:lnSpc>
                <a:spcPct val="120000"/>
              </a:lnSpc>
              <a:buNone/>
            </a:pPr>
            <a:endParaRPr lang="en-US" sz="4400" b="0" dirty="0">
              <a:latin typeface="Arial" panose="020B0604020202020204" pitchFamily="34" charset="0"/>
              <a:cs typeface="Arial" panose="020B0604020202020204" pitchFamily="34" charset="0"/>
            </a:endParaRPr>
          </a:p>
          <a:p>
            <a:pPr marL="0" indent="0">
              <a:lnSpc>
                <a:spcPct val="120000"/>
              </a:lnSpc>
              <a:buNone/>
            </a:pPr>
            <a:r>
              <a:rPr lang="en-US" sz="4400" b="0" dirty="0">
                <a:latin typeface="Arial" panose="020B0604020202020204" pitchFamily="34" charset="0"/>
                <a:cs typeface="Arial" panose="020B0604020202020204" pitchFamily="34" charset="0"/>
              </a:rPr>
              <a:t>For more information regarding the eCOMPetency metrics, including job aids, please </a:t>
            </a:r>
            <a:r>
              <a:rPr lang="en-US" sz="4400" b="0" dirty="0">
                <a:latin typeface="Arial" panose="020B0604020202020204" pitchFamily="34" charset="0"/>
                <a:cs typeface="Arial" panose="020B0604020202020204" pitchFamily="34" charset="0"/>
                <a:hlinkClick r:id="rId3"/>
              </a:rPr>
              <a:t>click here</a:t>
            </a:r>
            <a:endParaRPr lang="en-US" sz="4400" b="0" dirty="0">
              <a:latin typeface="Arial" panose="020B0604020202020204" pitchFamily="34" charset="0"/>
              <a:cs typeface="Arial" panose="020B0604020202020204" pitchFamily="34" charset="0"/>
            </a:endParaRPr>
          </a:p>
          <a:p>
            <a:pPr marL="0" indent="0">
              <a:buNone/>
            </a:pPr>
            <a:endParaRPr lang="en-US" b="0" dirty="0">
              <a:latin typeface="+mn-lt"/>
            </a:endParaRPr>
          </a:p>
          <a:p>
            <a:endParaRPr lang="en-US" b="0" dirty="0"/>
          </a:p>
          <a:p>
            <a:endParaRPr lang="en-US" dirty="0"/>
          </a:p>
        </p:txBody>
      </p:sp>
      <p:sp>
        <p:nvSpPr>
          <p:cNvPr id="7" name="TextBox 6">
            <a:extLst>
              <a:ext uri="{FF2B5EF4-FFF2-40B4-BE49-F238E27FC236}">
                <a16:creationId xmlns:a16="http://schemas.microsoft.com/office/drawing/2014/main" id="{BB1ED7B2-5B59-41C0-809D-7B1D132A6260}"/>
              </a:ext>
            </a:extLst>
          </p:cNvPr>
          <p:cNvSpPr txBox="1"/>
          <p:nvPr/>
        </p:nvSpPr>
        <p:spPr>
          <a:xfrm>
            <a:off x="3760728" y="4418975"/>
            <a:ext cx="5293895" cy="438582"/>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*Effective March 27, 2016, </a:t>
            </a:r>
            <a:r>
              <a:rPr lang="en-US" sz="750" b="0" i="0" dirty="0">
                <a:solidFill>
                  <a:srgbClr val="000000"/>
                </a:solidFill>
                <a:effectLst/>
                <a:latin typeface="Arial" panose="020B0604020202020204" pitchFamily="34" charset="0"/>
                <a:cs typeface="Arial" panose="020B0604020202020204" pitchFamily="34" charset="0"/>
              </a:rPr>
              <a:t>Practitioners are mandated to electronically prescribe both controlled and non-controlled substances effective March 27, 2016. However, there are several </a:t>
            </a:r>
            <a:r>
              <a:rPr lang="en-US" sz="750" b="0" i="0" u="sng" dirty="0">
                <a:solidFill>
                  <a:srgbClr val="0000EF"/>
                </a:solidFill>
                <a:effectLst/>
                <a:latin typeface="Arial" panose="020B0604020202020204" pitchFamily="34" charset="0"/>
                <a:cs typeface="Arial" panose="020B0604020202020204" pitchFamily="34" charset="0"/>
                <a:hlinkClick r:id="rId4"/>
              </a:rPr>
              <a:t>exceptions</a:t>
            </a:r>
            <a:r>
              <a:rPr lang="en-US" sz="750" b="0" i="0" dirty="0">
                <a:solidFill>
                  <a:srgbClr val="000000"/>
                </a:solidFill>
                <a:effectLst/>
                <a:latin typeface="Arial" panose="020B0604020202020204" pitchFamily="34" charset="0"/>
                <a:cs typeface="Arial" panose="020B0604020202020204" pitchFamily="34" charset="0"/>
              </a:rPr>
              <a:t> in which a practitioner may issue an Official New York State prescription (ONYSRx) form, oral prescription or a fax of an ONYSRx</a:t>
            </a:r>
            <a:endParaRPr lang="en-US" sz="75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DD35453-A840-4DDC-988D-70D93E27BB0A}"/>
              </a:ext>
            </a:extLst>
          </p:cNvPr>
          <p:cNvGrpSpPr/>
          <p:nvPr/>
        </p:nvGrpSpPr>
        <p:grpSpPr>
          <a:xfrm>
            <a:off x="2691636" y="2822670"/>
            <a:ext cx="3760727" cy="1581843"/>
            <a:chOff x="2798202" y="2879544"/>
            <a:chExt cx="3891356" cy="1581843"/>
          </a:xfrm>
        </p:grpSpPr>
        <p:sp>
          <p:nvSpPr>
            <p:cNvPr id="8" name="TextBox 7">
              <a:extLst>
                <a:ext uri="{FF2B5EF4-FFF2-40B4-BE49-F238E27FC236}">
                  <a16:creationId xmlns:a16="http://schemas.microsoft.com/office/drawing/2014/main" id="{E72D6EED-96BA-4DD0-9DF4-B94F9813B8CD}"/>
                </a:ext>
              </a:extLst>
            </p:cNvPr>
            <p:cNvSpPr txBox="1"/>
            <p:nvPr/>
          </p:nvSpPr>
          <p:spPr>
            <a:xfrm>
              <a:off x="2798202" y="3137948"/>
              <a:ext cx="3891356" cy="1323439"/>
            </a:xfrm>
            <a:prstGeom prst="rect">
              <a:avLst/>
            </a:prstGeom>
            <a:noFill/>
          </p:spPr>
          <p:txBody>
            <a:bodyPr wrap="square" numCol="2">
              <a:spAutoFit/>
            </a:bodyPr>
            <a:lstStyle/>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Face-to-Face </a:t>
              </a:r>
              <a:r>
                <a:rPr lang="en-US" sz="1000" dirty="0">
                  <a:latin typeface="Arial" panose="020B0604020202020204" pitchFamily="34" charset="0"/>
                  <a:cs typeface="Arial" panose="020B0604020202020204" pitchFamily="34" charset="0"/>
                </a:rPr>
                <a:t>E</a:t>
              </a:r>
              <a:r>
                <a:rPr lang="en-US" sz="1000" b="0" dirty="0">
                  <a:latin typeface="Arial" panose="020B0604020202020204" pitchFamily="34" charset="0"/>
                  <a:cs typeface="Arial" panose="020B0604020202020204" pitchFamily="34" charset="0"/>
                </a:rPr>
                <a:t>ncounter </a:t>
              </a:r>
              <a:r>
                <a:rPr lang="en-US" sz="1000" dirty="0">
                  <a:latin typeface="Arial" panose="020B0604020202020204" pitchFamily="34" charset="0"/>
                  <a:cs typeface="Arial" panose="020B0604020202020204" pitchFamily="34" charset="0"/>
                </a:rPr>
                <a:t>C</a:t>
              </a:r>
              <a:r>
                <a:rPr lang="en-US" sz="1000" b="0" dirty="0">
                  <a:latin typeface="Arial" panose="020B0604020202020204" pitchFamily="34" charset="0"/>
                  <a:cs typeface="Arial" panose="020B0604020202020204" pitchFamily="34" charset="0"/>
                </a:rPr>
                <a:t>losure</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Telephone Encounter Closure</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In-Basket Use</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MyChart Message Response Time</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Medication Reconciliation</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Allergy Documentation</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Tobacco Use Documentation</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Problem List Documentation</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ePrescription Rate*</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Weill Cornell Connect Enrollment Rate</a:t>
              </a:r>
            </a:p>
          </p:txBody>
        </p:sp>
        <p:sp>
          <p:nvSpPr>
            <p:cNvPr id="9" name="TextBox 8">
              <a:extLst>
                <a:ext uri="{FF2B5EF4-FFF2-40B4-BE49-F238E27FC236}">
                  <a16:creationId xmlns:a16="http://schemas.microsoft.com/office/drawing/2014/main" id="{71F3E876-33EB-4154-A392-41EC998D3935}"/>
                </a:ext>
              </a:extLst>
            </p:cNvPr>
            <p:cNvSpPr txBox="1"/>
            <p:nvPr/>
          </p:nvSpPr>
          <p:spPr>
            <a:xfrm>
              <a:off x="2798202" y="2879544"/>
              <a:ext cx="3891356" cy="307777"/>
            </a:xfrm>
            <a:prstGeom prst="rect">
              <a:avLst/>
            </a:prstGeom>
            <a:noFill/>
          </p:spPr>
          <p:txBody>
            <a:bodyPr wrap="square">
              <a:spAutoFit/>
            </a:bodyPr>
            <a:lstStyle/>
            <a:p>
              <a:pPr marL="0" indent="0" algn="ctr">
                <a:buNone/>
              </a:pPr>
              <a:r>
                <a:rPr lang="en-US" sz="1400" b="1" dirty="0">
                  <a:latin typeface="Arial" panose="020B0604020202020204" pitchFamily="34" charset="0"/>
                  <a:cs typeface="Arial" panose="020B0604020202020204" pitchFamily="34" charset="0"/>
                </a:rPr>
                <a:t>Ten Measured Metrics</a:t>
              </a:r>
              <a:r>
                <a:rPr lang="en-US" sz="1400" b="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59473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6930-08FD-41AC-852F-B7E46406B33F}"/>
              </a:ext>
            </a:extLst>
          </p:cNvPr>
          <p:cNvSpPr>
            <a:spLocks noGrp="1"/>
          </p:cNvSpPr>
          <p:nvPr>
            <p:ph type="title"/>
          </p:nvPr>
        </p:nvSpPr>
        <p:spPr>
          <a:xfrm>
            <a:off x="152400" y="77927"/>
            <a:ext cx="8229600" cy="564230"/>
          </a:xfrm>
        </p:spPr>
        <p:txBody>
          <a:bodyPr>
            <a:normAutofit/>
          </a:bodyPr>
          <a:lstStyle/>
          <a:p>
            <a:r>
              <a:rPr lang="en-US" sz="3200" dirty="0">
                <a:latin typeface="Arial" panose="020B0604020202020204" pitchFamily="34" charset="0"/>
                <a:cs typeface="Arial" panose="020B0604020202020204" pitchFamily="34" charset="0"/>
              </a:rPr>
              <a:t>Provider Dashboard</a:t>
            </a:r>
          </a:p>
        </p:txBody>
      </p:sp>
      <p:sp>
        <p:nvSpPr>
          <p:cNvPr id="3" name="Content Placeholder 2">
            <a:extLst>
              <a:ext uri="{FF2B5EF4-FFF2-40B4-BE49-F238E27FC236}">
                <a16:creationId xmlns:a16="http://schemas.microsoft.com/office/drawing/2014/main" id="{6EB3AB84-34AF-43A1-A7FD-13AB04036DFD}"/>
              </a:ext>
            </a:extLst>
          </p:cNvPr>
          <p:cNvSpPr>
            <a:spLocks noGrp="1"/>
          </p:cNvSpPr>
          <p:nvPr>
            <p:ph sz="quarter" idx="11"/>
          </p:nvPr>
        </p:nvSpPr>
        <p:spPr>
          <a:xfrm>
            <a:off x="56270" y="643467"/>
            <a:ext cx="9031460" cy="3843865"/>
          </a:xfrm>
        </p:spPr>
        <p:txBody>
          <a:bodyPr>
            <a:normAutofit/>
          </a:bodyPr>
          <a:lstStyle/>
          <a:p>
            <a:pPr marL="0" indent="0">
              <a:buNone/>
            </a:pPr>
            <a:endParaRPr lang="en-US" b="0" dirty="0">
              <a:latin typeface="+mn-lt"/>
            </a:endParaRPr>
          </a:p>
          <a:p>
            <a:endParaRPr lang="en-US" b="0" dirty="0"/>
          </a:p>
          <a:p>
            <a:endParaRPr lang="en-US" dirty="0"/>
          </a:p>
        </p:txBody>
      </p:sp>
      <p:sp>
        <p:nvSpPr>
          <p:cNvPr id="5" name="TextBox 4">
            <a:extLst>
              <a:ext uri="{FF2B5EF4-FFF2-40B4-BE49-F238E27FC236}">
                <a16:creationId xmlns:a16="http://schemas.microsoft.com/office/drawing/2014/main" id="{0A6EDC77-4C7B-4775-86C6-BC7E622DAD1A}"/>
              </a:ext>
            </a:extLst>
          </p:cNvPr>
          <p:cNvSpPr txBox="1"/>
          <p:nvPr/>
        </p:nvSpPr>
        <p:spPr>
          <a:xfrm>
            <a:off x="152400" y="626534"/>
            <a:ext cx="8839200" cy="1600438"/>
          </a:xfrm>
          <a:prstGeom prst="rect">
            <a:avLst/>
          </a:prstGeom>
          <a:noFill/>
        </p:spPr>
        <p:txBody>
          <a:bodyPr wrap="square" rtlCol="0">
            <a:spAutoFit/>
          </a:bodyPr>
          <a:lstStyle/>
          <a:p>
            <a:pPr algn="l"/>
            <a:r>
              <a:rPr lang="en-US" sz="1400" b="0" i="0" u="none" strike="noStrike" baseline="0" dirty="0">
                <a:latin typeface="Arial" panose="020B0604020202020204" pitchFamily="34" charset="0"/>
                <a:cs typeface="Arial" panose="020B0604020202020204" pitchFamily="34" charset="0"/>
              </a:rPr>
              <a:t>The Physician Practice Dashboard in Epic provides a convenient, centralized overview of your patient panel and practice patterns. From the dashboard, you can navigate to other dashboards with more detailed information, reports that identify and characterize patients represented on the dashboard, or even directly to a patient’s chart to place an order or send a Weill Cornell Connect message. This tool is designed to empower physicians to have more insight into their patients and how they practice.</a:t>
            </a:r>
          </a:p>
          <a:p>
            <a:pPr algn="l"/>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 can access the dashboard by clicking on the tab that looks like a graph, as seen here:</a:t>
            </a:r>
          </a:p>
        </p:txBody>
      </p:sp>
      <p:grpSp>
        <p:nvGrpSpPr>
          <p:cNvPr id="4" name="Group 3">
            <a:extLst>
              <a:ext uri="{FF2B5EF4-FFF2-40B4-BE49-F238E27FC236}">
                <a16:creationId xmlns:a16="http://schemas.microsoft.com/office/drawing/2014/main" id="{9221B423-4E6D-4451-ADE7-373B7AA97E10}"/>
              </a:ext>
            </a:extLst>
          </p:cNvPr>
          <p:cNvGrpSpPr/>
          <p:nvPr/>
        </p:nvGrpSpPr>
        <p:grpSpPr>
          <a:xfrm>
            <a:off x="2172466" y="2260324"/>
            <a:ext cx="4799067" cy="2289955"/>
            <a:chOff x="1847209" y="2125411"/>
            <a:chExt cx="4799067" cy="2289955"/>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932F9533-0B76-45A1-9864-EDD7BD827E31}"/>
                </a:ext>
              </a:extLst>
            </p:cNvPr>
            <p:cNvPicPr>
              <a:picLocks noChangeAspect="1"/>
            </p:cNvPicPr>
            <p:nvPr/>
          </p:nvPicPr>
          <p:blipFill rotWithShape="1">
            <a:blip r:embed="rId3"/>
            <a:srcRect b="3047"/>
            <a:stretch/>
          </p:blipFill>
          <p:spPr>
            <a:xfrm>
              <a:off x="2117233" y="2125411"/>
              <a:ext cx="4529043" cy="2289955"/>
            </a:xfrm>
            <a:prstGeom prst="rect">
              <a:avLst/>
            </a:prstGeom>
          </p:spPr>
        </p:pic>
        <p:sp>
          <p:nvSpPr>
            <p:cNvPr id="8" name="Arrow: Right 7">
              <a:extLst>
                <a:ext uri="{FF2B5EF4-FFF2-40B4-BE49-F238E27FC236}">
                  <a16:creationId xmlns:a16="http://schemas.microsoft.com/office/drawing/2014/main" id="{68D97C64-6625-48F1-B507-04F43C118ED0}"/>
                </a:ext>
              </a:extLst>
            </p:cNvPr>
            <p:cNvSpPr/>
            <p:nvPr/>
          </p:nvSpPr>
          <p:spPr>
            <a:xfrm>
              <a:off x="1847209" y="2358551"/>
              <a:ext cx="785525" cy="1281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451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154745" y="91393"/>
            <a:ext cx="8229600" cy="573939"/>
          </a:xfrm>
        </p:spPr>
        <p:txBody>
          <a:bodyPr>
            <a:normAutofit/>
          </a:bodyPr>
          <a:lstStyle/>
          <a:p>
            <a:r>
              <a:rPr lang="en-US" sz="3200" dirty="0">
                <a:latin typeface="Arial" panose="020B0604020202020204" pitchFamily="34" charset="0"/>
                <a:cs typeface="Arial" panose="020B0604020202020204" pitchFamily="34" charset="0"/>
              </a:rPr>
              <a:t>Weill Cornell Connect</a:t>
            </a:r>
          </a:p>
        </p:txBody>
      </p:sp>
      <p:sp>
        <p:nvSpPr>
          <p:cNvPr id="3" name="TextBox 2">
            <a:extLst>
              <a:ext uri="{FF2B5EF4-FFF2-40B4-BE49-F238E27FC236}">
                <a16:creationId xmlns:a16="http://schemas.microsoft.com/office/drawing/2014/main" id="{9C381230-4072-47F1-A8A6-A29A9F28FAA5}"/>
              </a:ext>
            </a:extLst>
          </p:cNvPr>
          <p:cNvSpPr txBox="1"/>
          <p:nvPr/>
        </p:nvSpPr>
        <p:spPr>
          <a:xfrm>
            <a:off x="169857" y="655362"/>
            <a:ext cx="4250889" cy="360098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Weill Cornell Connect is an essential tool in our suite of digital health services that serves as our patient portal.  Patients leveraging Connect can accomplish a variety of things aimed at enhancing the patient experience.  It provides patients with secure, convenient access to their healthcare.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Through Weill Cornell Connect, you have access to:</a:t>
            </a:r>
          </a:p>
          <a:p>
            <a:endParaRPr lang="en-US" sz="1200" dirty="0">
              <a:latin typeface="Arial" panose="020B0604020202020204" pitchFamily="34" charset="0"/>
              <a:cs typeface="Arial" panose="020B0604020202020204" pitchFamily="34" charset="0"/>
            </a:endParaRP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Telehealth services, including Follow-up </a:t>
            </a:r>
            <a:r>
              <a:rPr lang="en-US" sz="1200" dirty="0">
                <a:latin typeface="Arial" panose="020B0604020202020204" pitchFamily="34" charset="0"/>
                <a:cs typeface="Arial" panose="020B0604020202020204" pitchFamily="34" charset="0"/>
                <a:hlinkClick r:id="rId3"/>
              </a:rPr>
              <a:t>Video Visits</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4"/>
              </a:rPr>
              <a:t>eCheck-In</a:t>
            </a:r>
            <a:r>
              <a:rPr lang="en-US" sz="1200" dirty="0">
                <a:latin typeface="Arial" panose="020B0604020202020204" pitchFamily="34" charset="0"/>
                <a:cs typeface="Arial" panose="020B0604020202020204" pitchFamily="34" charset="0"/>
              </a:rPr>
              <a:t> and urgent care on demand</a:t>
            </a: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Test results</a:t>
            </a: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Online appointments</a:t>
            </a: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Online bill payment</a:t>
            </a: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Simpler, streamlined communication with your provider’s office</a:t>
            </a: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A record of all appointments, emergency room visits, and inpatient stays</a:t>
            </a:r>
          </a:p>
          <a:p>
            <a:pPr lvl="1"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After-visit summaries</a:t>
            </a: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4A2C6BD-8420-4EFE-AE59-1FF0F41BAEAF}"/>
              </a:ext>
            </a:extLst>
          </p:cNvPr>
          <p:cNvGrpSpPr/>
          <p:nvPr/>
        </p:nvGrpSpPr>
        <p:grpSpPr>
          <a:xfrm>
            <a:off x="4269545" y="1555097"/>
            <a:ext cx="4936715" cy="1616849"/>
            <a:chOff x="4037427" y="1110719"/>
            <a:chExt cx="4936715" cy="1616849"/>
          </a:xfrm>
        </p:grpSpPr>
        <p:pic>
          <p:nvPicPr>
            <p:cNvPr id="4" name="Picture 3">
              <a:extLst>
                <a:ext uri="{FF2B5EF4-FFF2-40B4-BE49-F238E27FC236}">
                  <a16:creationId xmlns:a16="http://schemas.microsoft.com/office/drawing/2014/main" id="{42690E6E-F819-4AAF-A555-C9E340A816BA}"/>
                </a:ext>
              </a:extLst>
            </p:cNvPr>
            <p:cNvPicPr>
              <a:picLocks noChangeAspect="1"/>
            </p:cNvPicPr>
            <p:nvPr/>
          </p:nvPicPr>
          <p:blipFill>
            <a:blip r:embed="rId5"/>
            <a:stretch>
              <a:fillRect/>
            </a:stretch>
          </p:blipFill>
          <p:spPr>
            <a:xfrm>
              <a:off x="4037427" y="1110719"/>
              <a:ext cx="4676640" cy="410468"/>
            </a:xfrm>
            <a:prstGeom prst="rect">
              <a:avLst/>
            </a:prstGeom>
          </p:spPr>
        </p:pic>
        <p:pic>
          <p:nvPicPr>
            <p:cNvPr id="5" name="Picture 4">
              <a:extLst>
                <a:ext uri="{FF2B5EF4-FFF2-40B4-BE49-F238E27FC236}">
                  <a16:creationId xmlns:a16="http://schemas.microsoft.com/office/drawing/2014/main" id="{F84EC79D-8A08-4674-97A8-A8E4B5795287}"/>
                </a:ext>
              </a:extLst>
            </p:cNvPr>
            <p:cNvPicPr>
              <a:picLocks noChangeAspect="1"/>
            </p:cNvPicPr>
            <p:nvPr/>
          </p:nvPicPr>
          <p:blipFill>
            <a:blip r:embed="rId6"/>
            <a:stretch>
              <a:fillRect/>
            </a:stretch>
          </p:blipFill>
          <p:spPr>
            <a:xfrm>
              <a:off x="4037427" y="1680936"/>
              <a:ext cx="4676641" cy="406375"/>
            </a:xfrm>
            <a:prstGeom prst="rect">
              <a:avLst/>
            </a:prstGeom>
          </p:spPr>
        </p:pic>
        <p:pic>
          <p:nvPicPr>
            <p:cNvPr id="6" name="Picture 5">
              <a:extLst>
                <a:ext uri="{FF2B5EF4-FFF2-40B4-BE49-F238E27FC236}">
                  <a16:creationId xmlns:a16="http://schemas.microsoft.com/office/drawing/2014/main" id="{68DA2C13-2CBB-47D6-8862-B3A88C716093}"/>
                </a:ext>
              </a:extLst>
            </p:cNvPr>
            <p:cNvPicPr>
              <a:picLocks noChangeAspect="1"/>
            </p:cNvPicPr>
            <p:nvPr/>
          </p:nvPicPr>
          <p:blipFill>
            <a:blip r:embed="rId7"/>
            <a:stretch>
              <a:fillRect/>
            </a:stretch>
          </p:blipFill>
          <p:spPr>
            <a:xfrm>
              <a:off x="4099687" y="2217295"/>
              <a:ext cx="4874455" cy="510273"/>
            </a:xfrm>
            <a:prstGeom prst="rect">
              <a:avLst/>
            </a:prstGeom>
          </p:spPr>
        </p:pic>
      </p:grpSp>
      <p:sp>
        <p:nvSpPr>
          <p:cNvPr id="7" name="TextBox 6">
            <a:extLst>
              <a:ext uri="{FF2B5EF4-FFF2-40B4-BE49-F238E27FC236}">
                <a16:creationId xmlns:a16="http://schemas.microsoft.com/office/drawing/2014/main" id="{7A1E060C-2DFA-4175-B909-1125B702488F}"/>
              </a:ext>
            </a:extLst>
          </p:cNvPr>
          <p:cNvSpPr txBox="1"/>
          <p:nvPr/>
        </p:nvSpPr>
        <p:spPr>
          <a:xfrm>
            <a:off x="169856" y="4256348"/>
            <a:ext cx="747697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more information on Weill Cornell Connect, visit </a:t>
            </a:r>
            <a:r>
              <a:rPr lang="en-US" sz="1200" dirty="0">
                <a:latin typeface="Arial" panose="020B0604020202020204" pitchFamily="34" charset="0"/>
                <a:cs typeface="Arial" panose="020B0604020202020204" pitchFamily="34" charset="0"/>
                <a:hlinkClick r:id="rId8"/>
              </a:rPr>
              <a:t>https://weillcornell.org/weill-cornell-connect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76261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0302-BBBC-4556-9A56-1D9D8B8507E3}"/>
              </a:ext>
            </a:extLst>
          </p:cNvPr>
          <p:cNvSpPr>
            <a:spLocks noGrp="1"/>
          </p:cNvSpPr>
          <p:nvPr>
            <p:ph type="title"/>
          </p:nvPr>
        </p:nvSpPr>
        <p:spPr>
          <a:xfrm>
            <a:off x="54863" y="74030"/>
            <a:ext cx="8904987" cy="507681"/>
          </a:xfrm>
        </p:spPr>
        <p:txBody>
          <a:bodyPr>
            <a:noAutofit/>
          </a:bodyPr>
          <a:lstStyle/>
          <a:p>
            <a:r>
              <a:rPr lang="en-US" sz="2800" dirty="0">
                <a:latin typeface="Arial" panose="020B0604020202020204" pitchFamily="34" charset="0"/>
                <a:cs typeface="Arial" panose="020B0604020202020204" pitchFamily="34" charset="0"/>
              </a:rPr>
              <a:t>Quality &amp; Patient Safety: A Culture of Safety &amp; Respect</a:t>
            </a:r>
          </a:p>
        </p:txBody>
      </p:sp>
      <p:sp>
        <p:nvSpPr>
          <p:cNvPr id="3" name="Content Placeholder 2">
            <a:extLst>
              <a:ext uri="{FF2B5EF4-FFF2-40B4-BE49-F238E27FC236}">
                <a16:creationId xmlns:a16="http://schemas.microsoft.com/office/drawing/2014/main" id="{1C095F50-ADE4-43A1-A780-791EA3171BED}"/>
              </a:ext>
            </a:extLst>
          </p:cNvPr>
          <p:cNvSpPr>
            <a:spLocks noGrp="1"/>
          </p:cNvSpPr>
          <p:nvPr>
            <p:ph sz="quarter" idx="11"/>
          </p:nvPr>
        </p:nvSpPr>
        <p:spPr>
          <a:xfrm>
            <a:off x="222250" y="698402"/>
            <a:ext cx="8674243" cy="3839222"/>
          </a:xfrm>
        </p:spPr>
        <p:txBody>
          <a:bodyPr>
            <a:normAutofit fontScale="85000" lnSpcReduction="20000"/>
          </a:bodyPr>
          <a:lstStyle/>
          <a:p>
            <a:pPr marL="0" indent="0">
              <a:lnSpc>
                <a:spcPct val="110000"/>
              </a:lnSpc>
              <a:buNone/>
            </a:pPr>
            <a:r>
              <a:rPr lang="en-US" sz="1300" b="0" dirty="0">
                <a:latin typeface="Arial" panose="020B0604020202020204" pitchFamily="34" charset="0"/>
                <a:cs typeface="Arial" panose="020B0604020202020204" pitchFamily="34" charset="0"/>
              </a:rPr>
              <a:t>The Division of Quality and Patient Safety’s mission is to lead and support Weill Cornell Medicine physician-led initiatives focused on quality, patient safety, and risk management. Our vision is to promote the mission, vision, and values of Weill Cornell Medicine by enhancing patient safety, reducing the potential of healthcare errors, mitigating risk for patients, and establishing a reliable, safe healthcare environment.</a:t>
            </a:r>
          </a:p>
          <a:p>
            <a:pPr marL="0" indent="0">
              <a:lnSpc>
                <a:spcPct val="110000"/>
              </a:lnSpc>
              <a:buNone/>
            </a:pPr>
            <a:endParaRPr lang="en-US" sz="1300" b="0" dirty="0">
              <a:latin typeface="Arial" panose="020B0604020202020204" pitchFamily="34" charset="0"/>
              <a:cs typeface="Arial" panose="020B0604020202020204" pitchFamily="34" charset="0"/>
            </a:endParaRPr>
          </a:p>
          <a:p>
            <a:pPr marL="0" indent="0">
              <a:lnSpc>
                <a:spcPct val="110000"/>
              </a:lnSpc>
              <a:buNone/>
            </a:pPr>
            <a:r>
              <a:rPr lang="en-US" sz="1300" dirty="0">
                <a:latin typeface="Arial" panose="020B0604020202020204" pitchFamily="34" charset="0"/>
                <a:cs typeface="Arial" panose="020B0604020202020204" pitchFamily="34" charset="0"/>
              </a:rPr>
              <a:t>Key initiatives under QPS:</a:t>
            </a:r>
          </a:p>
          <a:p>
            <a:pPr marL="0" indent="0">
              <a:lnSpc>
                <a:spcPct val="110000"/>
              </a:lnSpc>
              <a:buNone/>
            </a:pPr>
            <a:endParaRPr lang="en-US" sz="1300" b="0" dirty="0">
              <a:latin typeface="Arial" panose="020B0604020202020204" pitchFamily="34" charset="0"/>
              <a:cs typeface="Arial" panose="020B0604020202020204" pitchFamily="34" charset="0"/>
            </a:endParaRPr>
          </a:p>
          <a:p>
            <a:pPr marL="457200" indent="-274320">
              <a:lnSpc>
                <a:spcPct val="110000"/>
              </a:lnSpc>
            </a:pPr>
            <a:r>
              <a:rPr lang="en-US" sz="1300" dirty="0">
                <a:latin typeface="Arial" panose="020B0604020202020204" pitchFamily="34" charset="0"/>
                <a:cs typeface="Arial" panose="020B0604020202020204" pitchFamily="34" charset="0"/>
              </a:rPr>
              <a:t>SafetyZone</a:t>
            </a:r>
            <a:r>
              <a:rPr lang="en-US" sz="1300" b="0" dirty="0">
                <a:latin typeface="Arial" panose="020B0604020202020204" pitchFamily="34" charset="0"/>
                <a:cs typeface="Arial" panose="020B0604020202020204" pitchFamily="34" charset="0"/>
              </a:rPr>
              <a:t>: a centralized, secure event reporting system used to manage adverse events, near misses, and unsafe conditions.  The events are then analyzed by QPS staff and used to help create tools for quality improvement.  </a:t>
            </a:r>
          </a:p>
          <a:p>
            <a:pPr marL="457200" indent="-274320">
              <a:lnSpc>
                <a:spcPct val="110000"/>
              </a:lnSpc>
            </a:pPr>
            <a:r>
              <a:rPr lang="en-US" sz="1300" dirty="0">
                <a:latin typeface="Arial" panose="020B0604020202020204" pitchFamily="34" charset="0"/>
                <a:cs typeface="Arial" panose="020B0604020202020204" pitchFamily="34" charset="0"/>
              </a:rPr>
              <a:t>KeepSAFE: </a:t>
            </a:r>
            <a:r>
              <a:rPr lang="en-US" sz="1300" b="0" dirty="0">
                <a:latin typeface="Arial" panose="020B0604020202020204" pitchFamily="34" charset="0"/>
                <a:cs typeface="Arial" panose="020B0604020202020204" pitchFamily="34" charset="0"/>
              </a:rPr>
              <a:t>the reporting system for adverse events, near misses and unsafe conditions, like SafetyZone, </a:t>
            </a:r>
            <a:r>
              <a:rPr lang="en-US" sz="1300" b="0" i="1">
                <a:latin typeface="Arial" panose="020B0604020202020204" pitchFamily="34" charset="0"/>
                <a:cs typeface="Arial" panose="020B0604020202020204" pitchFamily="34" charset="0"/>
              </a:rPr>
              <a:t>used at NYP </a:t>
            </a:r>
            <a:r>
              <a:rPr lang="en-US" sz="1300" b="0" i="1" dirty="0">
                <a:latin typeface="Arial" panose="020B0604020202020204" pitchFamily="34" charset="0"/>
                <a:cs typeface="Arial" panose="020B0604020202020204" pitchFamily="34" charset="0"/>
              </a:rPr>
              <a:t>locations only</a:t>
            </a:r>
            <a:endParaRPr lang="en-US" sz="1300" i="1" dirty="0">
              <a:latin typeface="Arial" panose="020B0604020202020204" pitchFamily="34" charset="0"/>
              <a:cs typeface="Arial" panose="020B0604020202020204" pitchFamily="34" charset="0"/>
            </a:endParaRPr>
          </a:p>
          <a:p>
            <a:pPr marL="457200" indent="-274320">
              <a:lnSpc>
                <a:spcPct val="110000"/>
              </a:lnSpc>
            </a:pPr>
            <a:r>
              <a:rPr lang="en-US" sz="1300" dirty="0">
                <a:latin typeface="Arial" panose="020B0604020202020204" pitchFamily="34" charset="0"/>
                <a:cs typeface="Arial" panose="020B0604020202020204" pitchFamily="34" charset="0"/>
              </a:rPr>
              <a:t>Patient Safety Program: </a:t>
            </a:r>
            <a:r>
              <a:rPr lang="en-US" sz="1300" b="0" dirty="0">
                <a:latin typeface="Arial" panose="020B0604020202020204" pitchFamily="34" charset="0"/>
                <a:cs typeface="Arial" panose="020B0604020202020204" pitchFamily="34" charset="0"/>
              </a:rPr>
              <a:t>a two-requirement program developed to help mitigate the increase in malpractice premiums for physicians.  For more information about the program’s requirements, please visit: </a:t>
            </a:r>
            <a:r>
              <a:rPr lang="en-US" sz="1300" b="0" dirty="0">
                <a:latin typeface="Arial" panose="020B0604020202020204" pitchFamily="34" charset="0"/>
                <a:cs typeface="Arial" panose="020B0604020202020204" pitchFamily="34" charset="0"/>
                <a:hlinkClick r:id="rId3"/>
              </a:rPr>
              <a:t>https://qps.weill.cornell.edu/node/247</a:t>
            </a:r>
            <a:r>
              <a:rPr lang="en-US" sz="1300" b="0" dirty="0">
                <a:latin typeface="Arial" panose="020B0604020202020204" pitchFamily="34" charset="0"/>
                <a:cs typeface="Arial" panose="020B0604020202020204" pitchFamily="34" charset="0"/>
              </a:rPr>
              <a:t> (CWID and password required) </a:t>
            </a:r>
            <a:endParaRPr lang="en-US" sz="1300" dirty="0">
              <a:latin typeface="Arial" panose="020B0604020202020204" pitchFamily="34" charset="0"/>
              <a:cs typeface="Arial" panose="020B0604020202020204" pitchFamily="34" charset="0"/>
            </a:endParaRPr>
          </a:p>
          <a:p>
            <a:pPr marL="457200" indent="-274320">
              <a:lnSpc>
                <a:spcPct val="110000"/>
              </a:lnSpc>
            </a:pPr>
            <a:r>
              <a:rPr lang="en-US" sz="1300" dirty="0">
                <a:latin typeface="Arial" panose="020B0604020202020204" pitchFamily="34" charset="0"/>
                <a:cs typeface="Arial" panose="020B0604020202020204" pitchFamily="34" charset="0"/>
              </a:rPr>
              <a:t>Provider Well-Being Assessments: </a:t>
            </a:r>
            <a:r>
              <a:rPr lang="en-US" sz="1300" b="0" dirty="0">
                <a:latin typeface="Arial" panose="020B0604020202020204" pitchFamily="34" charset="0"/>
                <a:cs typeface="Arial" panose="020B0604020202020204" pitchFamily="34" charset="0"/>
              </a:rPr>
              <a:t>a brief, 100% anonymous, online self-assessment tool developed by the Mayo Clinic to measure wellness and predictors of burnout among healthcare professionals.  Completion of the Well Being Index offers immediate, individualized feedback, access to resources, and the ability to track your well-being over time. Weill Cornell Medicine’s version includes two process improvement questions that will allow you to provide direct feedback to WCM leadership. </a:t>
            </a:r>
          </a:p>
          <a:p>
            <a:pPr marL="457200" indent="-274320">
              <a:lnSpc>
                <a:spcPct val="110000"/>
              </a:lnSpc>
              <a:buNone/>
            </a:pPr>
            <a:endParaRPr lang="en-US" sz="1300" b="0" dirty="0">
              <a:latin typeface="Arial" panose="020B0604020202020204" pitchFamily="34" charset="0"/>
              <a:cs typeface="Arial" panose="020B0604020202020204" pitchFamily="34" charset="0"/>
            </a:endParaRPr>
          </a:p>
          <a:p>
            <a:pPr marL="0" indent="0">
              <a:lnSpc>
                <a:spcPct val="110000"/>
              </a:lnSpc>
              <a:buNone/>
            </a:pPr>
            <a:r>
              <a:rPr lang="en-US" sz="1300" b="0" dirty="0">
                <a:latin typeface="Arial" panose="020B0604020202020204" pitchFamily="34" charset="0"/>
                <a:cs typeface="Arial" panose="020B0604020202020204" pitchFamily="34" charset="0"/>
              </a:rPr>
              <a:t>For more information about Weill Cornell Medicine’s Quality &amp; Patient Safety division, including policies, procedures, our patient safety program, incident reporting processes, and committee meetings, please visit </a:t>
            </a:r>
            <a:r>
              <a:rPr lang="en-US" sz="1300" b="0" dirty="0">
                <a:latin typeface="Arial" panose="020B0604020202020204" pitchFamily="34" charset="0"/>
                <a:cs typeface="Arial" panose="020B0604020202020204" pitchFamily="34" charset="0"/>
                <a:hlinkClick r:id="rId4" action="ppaction://hlinkfile"/>
              </a:rPr>
              <a:t>qps.weill.cornell.edu/</a:t>
            </a:r>
            <a:r>
              <a:rPr lang="en-US" sz="1300" b="0" dirty="0">
                <a:latin typeface="Arial" panose="020B0604020202020204" pitchFamily="34" charset="0"/>
                <a:cs typeface="Arial" panose="020B0604020202020204" pitchFamily="34" charset="0"/>
              </a:rPr>
              <a:t>. </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06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0302-BBBC-4556-9A56-1D9D8B8507E3}"/>
              </a:ext>
            </a:extLst>
          </p:cNvPr>
          <p:cNvSpPr>
            <a:spLocks noGrp="1"/>
          </p:cNvSpPr>
          <p:nvPr>
            <p:ph type="title"/>
          </p:nvPr>
        </p:nvSpPr>
        <p:spPr>
          <a:xfrm>
            <a:off x="134112" y="149093"/>
            <a:ext cx="9009888" cy="516692"/>
          </a:xfrm>
        </p:spPr>
        <p:txBody>
          <a:bodyPr>
            <a:noAutofit/>
          </a:bodyPr>
          <a:lstStyle/>
          <a:p>
            <a:r>
              <a:rPr lang="en-US" sz="3200" dirty="0">
                <a:latin typeface="Arial" panose="020B0604020202020204" pitchFamily="34" charset="0"/>
                <a:cs typeface="Arial" panose="020B0604020202020204" pitchFamily="34" charset="0"/>
              </a:rPr>
              <a:t>Cultivating Your Practice &amp; Clinical Profile</a:t>
            </a:r>
          </a:p>
        </p:txBody>
      </p:sp>
      <p:sp>
        <p:nvSpPr>
          <p:cNvPr id="3" name="Content Placeholder 2">
            <a:extLst>
              <a:ext uri="{FF2B5EF4-FFF2-40B4-BE49-F238E27FC236}">
                <a16:creationId xmlns:a16="http://schemas.microsoft.com/office/drawing/2014/main" id="{1C095F50-ADE4-43A1-A780-791EA3171BED}"/>
              </a:ext>
            </a:extLst>
          </p:cNvPr>
          <p:cNvSpPr>
            <a:spLocks noGrp="1"/>
          </p:cNvSpPr>
          <p:nvPr>
            <p:ph sz="quarter" idx="11"/>
          </p:nvPr>
        </p:nvSpPr>
        <p:spPr>
          <a:xfrm>
            <a:off x="256032" y="755005"/>
            <a:ext cx="8631936" cy="4083127"/>
          </a:xfrm>
        </p:spPr>
        <p:txBody>
          <a:bodyPr>
            <a:normAutofit fontScale="85000" lnSpcReduction="20000"/>
          </a:bodyPr>
          <a:lstStyle/>
          <a:p>
            <a:pPr marL="0" indent="0">
              <a:buNone/>
            </a:pPr>
            <a:r>
              <a:rPr lang="en-US" sz="1400" b="0" dirty="0">
                <a:latin typeface="Arial" panose="020B0604020202020204" pitchFamily="34" charset="0"/>
                <a:cs typeface="Arial" panose="020B0604020202020204" pitchFamily="34" charset="0"/>
              </a:rPr>
              <a:t>There are several best practices one can follow to help build their clinical practice at Weill Cornell Medicine:</a:t>
            </a:r>
          </a:p>
          <a:p>
            <a:pPr marL="0" indent="0">
              <a:buNone/>
            </a:pPr>
            <a:endParaRPr lang="en-US" sz="1100" b="0" dirty="0">
              <a:latin typeface="Arial" panose="020B0604020202020204" pitchFamily="34" charset="0"/>
              <a:cs typeface="Arial" panose="020B0604020202020204" pitchFamily="34" charset="0"/>
            </a:endParaRPr>
          </a:p>
          <a:p>
            <a:pPr marL="457200" indent="-274320">
              <a:lnSpc>
                <a:spcPct val="110000"/>
              </a:lnSpc>
            </a:pPr>
            <a:r>
              <a:rPr lang="en-US" sz="1400" b="0" dirty="0">
                <a:latin typeface="Arial" panose="020B0604020202020204" pitchFamily="34" charset="0"/>
                <a:cs typeface="Arial" panose="020B0604020202020204" pitchFamily="34" charset="0"/>
              </a:rPr>
              <a:t>Complete your POPS profile.  </a:t>
            </a:r>
          </a:p>
          <a:p>
            <a:pPr marL="857250" lvl="1" indent="-274320">
              <a:lnSpc>
                <a:spcPct val="110000"/>
              </a:lnSpc>
            </a:pPr>
            <a:r>
              <a:rPr lang="en-US" sz="1400" b="0" dirty="0">
                <a:latin typeface="Arial" panose="020B0604020202020204" pitchFamily="34" charset="0"/>
                <a:cs typeface="Arial" panose="020B0604020202020204" pitchFamily="34" charset="0"/>
              </a:rPr>
              <a:t>“POPS”, the acronym for our Physician Organization Profile System, is a comprehensive directory of all clinical</a:t>
            </a:r>
            <a:r>
              <a:rPr lang="en-US" sz="1400" b="0" dirty="0">
                <a:solidFill>
                  <a:srgbClr val="CF4520"/>
                </a:solidFill>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physicians at Weill Cornell Medicine, including a professional headshot, specialties &amp; expertise, credentials, accepted insurances, biography, and more. </a:t>
            </a:r>
          </a:p>
          <a:p>
            <a:pPr marL="857250" lvl="1" indent="-274320">
              <a:lnSpc>
                <a:spcPct val="110000"/>
              </a:lnSpc>
            </a:pPr>
            <a:r>
              <a:rPr lang="en-US" sz="1400" b="0" dirty="0">
                <a:latin typeface="Arial" panose="020B0604020202020204" pitchFamily="34" charset="0"/>
                <a:cs typeface="Arial" panose="020B0604020202020204" pitchFamily="34" charset="0"/>
              </a:rPr>
              <a:t>A detailed profile</a:t>
            </a:r>
            <a:r>
              <a:rPr lang="en-US" sz="1400" b="0" dirty="0">
                <a:solidFill>
                  <a:srgbClr val="CF4520"/>
                </a:solidFill>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increases the chance you will be found in search results by physicians &amp; prospective patients</a:t>
            </a:r>
          </a:p>
          <a:p>
            <a:pPr marL="857250" lvl="1" indent="-274320">
              <a:lnSpc>
                <a:spcPct val="110000"/>
              </a:lnSpc>
            </a:pPr>
            <a:r>
              <a:rPr lang="en-US" sz="1400" b="0" dirty="0">
                <a:latin typeface="Arial" panose="020B0604020202020204" pitchFamily="34" charset="0"/>
                <a:cs typeface="Arial" panose="020B0604020202020204" pitchFamily="34" charset="0"/>
              </a:rPr>
              <a:t>Edit your POPS profile at: </a:t>
            </a:r>
            <a:r>
              <a:rPr lang="en-US" sz="1400" b="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pops.weillcornell.org</a:t>
            </a:r>
            <a:endParaRPr lang="en-US" sz="1400" b="0" dirty="0">
              <a:latin typeface="Arial" panose="020B0604020202020204" pitchFamily="34" charset="0"/>
              <a:cs typeface="Arial" panose="020B0604020202020204" pitchFamily="34" charset="0"/>
            </a:endParaRPr>
          </a:p>
          <a:p>
            <a:pPr marL="457200" indent="-274320">
              <a:lnSpc>
                <a:spcPct val="110000"/>
              </a:lnSpc>
            </a:pPr>
            <a:r>
              <a:rPr lang="en-US" sz="1400" b="0" dirty="0">
                <a:latin typeface="Arial" panose="020B0604020202020204" pitchFamily="34" charset="0"/>
                <a:cs typeface="Arial" panose="020B0604020202020204" pitchFamily="34" charset="0"/>
              </a:rPr>
              <a:t>Leverage the </a:t>
            </a:r>
            <a:r>
              <a:rPr lang="en-US" sz="1400" b="0" dirty="0">
                <a:latin typeface="Arial" panose="020B0604020202020204" pitchFamily="34" charset="0"/>
                <a:cs typeface="Arial" panose="020B0604020202020204" pitchFamily="34" charset="0"/>
                <a:hlinkClick r:id="rId4"/>
              </a:rPr>
              <a:t>weillcornell.org </a:t>
            </a:r>
            <a:r>
              <a:rPr lang="en-US" sz="1400" b="0" dirty="0">
                <a:latin typeface="Arial" panose="020B0604020202020204" pitchFamily="34" charset="0"/>
                <a:cs typeface="Arial" panose="020B0604020202020204" pitchFamily="34" charset="0"/>
              </a:rPr>
              <a:t>“Find a Physician” search powered by POPS </a:t>
            </a:r>
            <a:r>
              <a:rPr lang="en-US" sz="1400" dirty="0">
                <a:latin typeface="Arial" panose="020B0604020202020204" pitchFamily="34" charset="0"/>
                <a:cs typeface="Arial" panose="020B0604020202020204" pitchFamily="34" charset="0"/>
              </a:rPr>
              <a:t>to identify the best physicians to refer to at Weill Cornell Medicine</a:t>
            </a:r>
          </a:p>
          <a:p>
            <a:pPr marL="457200" indent="-274320">
              <a:lnSpc>
                <a:spcPct val="110000"/>
              </a:lnSpc>
            </a:pPr>
            <a:r>
              <a:rPr lang="en-US" sz="1400" b="0" dirty="0">
                <a:latin typeface="Arial" panose="020B0604020202020204" pitchFamily="34" charset="0"/>
                <a:cs typeface="Arial" panose="020B0604020202020204" pitchFamily="34" charset="0"/>
              </a:rPr>
              <a:t>Seek out opportunities to network with other doctors to </a:t>
            </a:r>
            <a:r>
              <a:rPr lang="en-US" sz="1400" dirty="0">
                <a:latin typeface="Arial" panose="020B0604020202020204" pitchFamily="34" charset="0"/>
                <a:cs typeface="Arial" panose="020B0604020202020204" pitchFamily="34" charset="0"/>
              </a:rPr>
              <a:t>build referral relationships.</a:t>
            </a:r>
          </a:p>
          <a:p>
            <a:pPr marL="457200" indent="-274320">
              <a:lnSpc>
                <a:spcPct val="110000"/>
              </a:lnSpc>
            </a:pPr>
            <a:r>
              <a:rPr lang="en-US" sz="1400" dirty="0">
                <a:latin typeface="Arial" panose="020B0604020202020204" pitchFamily="34" charset="0"/>
                <a:cs typeface="Arial" panose="020B0604020202020204" pitchFamily="34" charset="0"/>
              </a:rPr>
              <a:t>Encourage patients to use Weill Cornell Connect </a:t>
            </a:r>
            <a:r>
              <a:rPr lang="en-US" sz="1400" b="0" dirty="0">
                <a:latin typeface="Arial" panose="020B0604020202020204" pitchFamily="34" charset="0"/>
                <a:cs typeface="Arial" panose="020B0604020202020204" pitchFamily="34" charset="0"/>
              </a:rPr>
              <a:t>for Rx refills, eCheck-in, messaging, video visits, and more. Patients find Connect convenient – the more they use it, the more likely they will stay with the organization and provide positive word-of-mouth.</a:t>
            </a:r>
          </a:p>
          <a:p>
            <a:pPr marL="457200" indent="-274320">
              <a:lnSpc>
                <a:spcPct val="110000"/>
              </a:lnSpc>
            </a:pPr>
            <a:r>
              <a:rPr lang="en-US" sz="1400" b="0" dirty="0">
                <a:latin typeface="Arial" panose="020B0604020202020204" pitchFamily="34" charset="0"/>
                <a:cs typeface="Arial" panose="020B0604020202020204" pitchFamily="34" charset="0"/>
              </a:rPr>
              <a:t>Visit the Brand Center at </a:t>
            </a:r>
            <a:r>
              <a:rPr lang="en-US" sz="1400" b="0" dirty="0">
                <a:latin typeface="Arial" panose="020B0604020202020204" pitchFamily="34" charset="0"/>
                <a:cs typeface="Arial" panose="020B0604020202020204" pitchFamily="34" charset="0"/>
                <a:hlinkClick r:id="rId5" action="ppaction://hlinkfile"/>
              </a:rPr>
              <a:t>brand.med.cornell.edu</a:t>
            </a:r>
            <a:r>
              <a:rPr lang="en-US" sz="1400" b="0" dirty="0">
                <a:latin typeface="Arial" panose="020B0604020202020204" pitchFamily="34" charset="0"/>
                <a:cs typeface="Arial" panose="020B0604020202020204" pitchFamily="34" charset="0"/>
              </a:rPr>
              <a:t> for brand guidelines, approved signatures, business card templates, and more.</a:t>
            </a:r>
          </a:p>
          <a:p>
            <a:pPr marL="457200" indent="-274320">
              <a:lnSpc>
                <a:spcPct val="110000"/>
              </a:lnSpc>
            </a:pPr>
            <a:r>
              <a:rPr lang="en-US" sz="1400" b="0" dirty="0">
                <a:latin typeface="Arial" panose="020B0604020202020204" pitchFamily="34" charset="0"/>
                <a:cs typeface="Arial" panose="020B0604020202020204" pitchFamily="34" charset="0"/>
              </a:rPr>
              <a:t>Work through your CAO or DA to explore additional marketing opportunities.</a:t>
            </a:r>
          </a:p>
          <a:p>
            <a:pPr marL="457200" lvl="0" indent="-274320">
              <a:lnSpc>
                <a:spcPct val="110000"/>
              </a:lnSpc>
            </a:pPr>
            <a:r>
              <a:rPr lang="en-US" sz="1400" b="0" dirty="0">
                <a:latin typeface="Arial" panose="020B0604020202020204" pitchFamily="34" charset="0"/>
                <a:cs typeface="Arial" panose="020B0604020202020204" pitchFamily="34" charset="0"/>
              </a:rPr>
              <a:t>Reach out to Community Relations teams to explore participation in community engagement opportunities:                                                          </a:t>
            </a:r>
          </a:p>
          <a:p>
            <a:pPr marL="731520" lvl="2" indent="-274320">
              <a:lnSpc>
                <a:spcPct val="110000"/>
              </a:lnSpc>
              <a:buFont typeface="Courier New" panose="02070309020205020404" pitchFamily="49" charset="0"/>
              <a:buChar char="o"/>
            </a:pPr>
            <a:r>
              <a:rPr lang="en-US" sz="1300" b="0" dirty="0">
                <a:latin typeface="Arial" panose="020B0604020202020204" pitchFamily="34" charset="0"/>
                <a:cs typeface="Arial" panose="020B0604020202020204" pitchFamily="34" charset="0"/>
              </a:rPr>
              <a:t>Sara Stammer, Government &amp; Community Relations Associate, External Affairs, </a:t>
            </a:r>
            <a:r>
              <a:rPr lang="en-US" sz="1300" b="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sas2908@med.cornell.edu</a:t>
            </a:r>
            <a:endParaRPr lang="en-US" sz="1300" b="0" dirty="0">
              <a:latin typeface="Arial" panose="020B0604020202020204" pitchFamily="34" charset="0"/>
              <a:cs typeface="Arial" panose="020B0604020202020204" pitchFamily="34" charset="0"/>
            </a:endParaRPr>
          </a:p>
          <a:p>
            <a:pPr marL="731520" lvl="2" indent="-274320">
              <a:lnSpc>
                <a:spcPct val="110000"/>
              </a:lnSpc>
              <a:buFont typeface="Courier New" panose="02070309020205020404" pitchFamily="49" charset="0"/>
              <a:buChar char="o"/>
            </a:pPr>
            <a:r>
              <a:rPr lang="en-US" sz="1300" b="0" dirty="0">
                <a:latin typeface="Arial" panose="020B0604020202020204" pitchFamily="34" charset="0"/>
                <a:cs typeface="Arial" panose="020B0604020202020204" pitchFamily="34" charset="0"/>
              </a:rPr>
              <a:t>Andréa Bland, Manager, Community Affairs at NYP, </a:t>
            </a:r>
            <a:r>
              <a:rPr lang="en-US" sz="1300" b="0" dirty="0">
                <a:latin typeface="Arial" panose="020B0604020202020204" pitchFamily="34" charset="0"/>
                <a:cs typeface="Arial" panose="020B0604020202020204" pitchFamily="34" charset="0"/>
                <a:hlinkClick r:id="rId7"/>
              </a:rPr>
              <a:t>adb9047@nyp.org</a:t>
            </a:r>
            <a:r>
              <a:rPr lang="en-US" sz="1300" b="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342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167" y="114483"/>
            <a:ext cx="6739946" cy="573413"/>
          </a:xfrm>
        </p:spPr>
        <p:txBody>
          <a:bodyPr/>
          <a:lstStyle/>
          <a:p>
            <a:r>
              <a:rPr lang="en-US" sz="2800" dirty="0">
                <a:solidFill>
                  <a:srgbClr val="A20815"/>
                </a:solidFill>
                <a:latin typeface="Arial" panose="020B0604020202020204" pitchFamily="34" charset="0"/>
                <a:cs typeface="Arial" panose="020B0604020202020204" pitchFamily="34" charset="0"/>
              </a:rPr>
              <a:t>Introduction From Clinical Leadership</a:t>
            </a:r>
          </a:p>
        </p:txBody>
      </p:sp>
      <p:sp>
        <p:nvSpPr>
          <p:cNvPr id="5" name="TextBox 4">
            <a:extLst>
              <a:ext uri="{FF2B5EF4-FFF2-40B4-BE49-F238E27FC236}">
                <a16:creationId xmlns:a16="http://schemas.microsoft.com/office/drawing/2014/main" id="{2E8A88CF-9244-4C1A-8064-3DD527B47D4F}"/>
              </a:ext>
            </a:extLst>
          </p:cNvPr>
          <p:cNvSpPr txBox="1"/>
          <p:nvPr/>
        </p:nvSpPr>
        <p:spPr>
          <a:xfrm>
            <a:off x="2322167" y="583810"/>
            <a:ext cx="6883710" cy="4863767"/>
          </a:xfrm>
          <a:prstGeom prst="rect">
            <a:avLst/>
          </a:prstGeom>
          <a:noFill/>
        </p:spPr>
        <p:txBody>
          <a:bodyPr wrap="square" rtlCol="0">
            <a:spAutoFit/>
          </a:bodyPr>
          <a:lstStyle/>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On behalf of all faculty, students, and staff, we would like to welcome you to Weill Cornell Medicine’s world-class organization of physicians, researchers, and students. You will play an integral role in furthering our organization’s mission, “Care. Discover. Teach.” Weill Cornell Medicine is committed to excellence in patient care, scientific discovery, and the education of future physicians in New York City and around the world. Since 1898, our doctors and scientists have been engaged in world-class clinical care and cutting-edge research that connect patients to the latest treatment innovations and prevention strategies. In addition, our physicians are committed to providing exemplary care to our community, including but not limited to all five New York City boroughs, the greater tri-state area, and patients from around the world.</a:t>
            </a:r>
          </a:p>
          <a:p>
            <a:pPr marL="0" marR="0">
              <a:lnSpc>
                <a:spcPct val="107000"/>
              </a:lnSpc>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Weill Cornell Medicine physicians provide patient care at NewYork-Presbyterian/Weill Cornell Medical Center, NewYork-Presbyterian Westchester Behavioral Health Center, NewYork-Presbyterian Lower Manhattan Hospital, NewYork-Presbyterian Queens, and NewYork-Presbyterian Brooklyn Methodist Hospital. Faculty are appointed with a title at both the Medical College and the hospital.</a:t>
            </a: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As an institution, Weill Cornell Medicine recently launched the </a:t>
            </a:r>
            <a:r>
              <a:rPr lang="en-US" sz="800" i="1" dirty="0">
                <a:effectLst/>
                <a:latin typeface="Arial" panose="020B0604020202020204" pitchFamily="34" charset="0"/>
                <a:ea typeface="Calibri" panose="020F0502020204030204" pitchFamily="34" charset="0"/>
                <a:cs typeface="Arial" panose="020B0604020202020204" pitchFamily="34" charset="0"/>
              </a:rPr>
              <a:t>We’re Changing Medicine</a:t>
            </a:r>
            <a:r>
              <a:rPr lang="en-US" sz="800" dirty="0">
                <a:effectLst/>
                <a:latin typeface="Arial" panose="020B0604020202020204" pitchFamily="34" charset="0"/>
                <a:ea typeface="Calibri" panose="020F0502020204030204" pitchFamily="34" charset="0"/>
                <a:cs typeface="Arial" panose="020B0604020202020204" pitchFamily="34" charset="0"/>
              </a:rPr>
              <a:t> fundraising campaign, the largest in our history and the first campaign in decades to advance and synergize all three institutional missions: to care, discover and teach. Exemplifying the Cornell University mission of doing the greatest good, the new campaign will instill this essential value in the next generation of physicians and scientists, who will shape an innovative and equitable future of medicine. Your presence on our campus will serve to advance these goals further. </a:t>
            </a:r>
          </a:p>
          <a:p>
            <a:pPr marL="0" marR="0">
              <a:lnSpc>
                <a:spcPct val="107000"/>
              </a:lnSpc>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Joining a new organization with a comprehensive onboarding process can be challenging but know that we're all here to help you succeed as you begin your career journey at Weill Cornell Medicine. This presentation is intended to help inform and guide new providers to help you hit the ground running on your first day of clinical practice. We once again welcome you and share in your excitement as you embark on your career at Weill Cornell Medicine.</a:t>
            </a:r>
          </a:p>
          <a:p>
            <a:pPr marL="0" marR="0">
              <a:lnSpc>
                <a:spcPct val="107000"/>
              </a:lnSpc>
              <a:spcBef>
                <a:spcPts val="0"/>
              </a:spcBef>
              <a:spcAft>
                <a:spcPts val="0"/>
              </a:spcAft>
            </a:pPr>
            <a:endParaRPr lang="en-US" sz="85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5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5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800" dirty="0">
                <a:effectLst/>
                <a:latin typeface="Arial" panose="020B0604020202020204" pitchFamily="34" charset="0"/>
                <a:ea typeface="Calibri" panose="020F0502020204030204" pitchFamily="34" charset="0"/>
                <a:cs typeface="Arial" panose="020B0604020202020204" pitchFamily="34" charset="0"/>
              </a:rPr>
              <a:t>Best,</a:t>
            </a: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Dr. Robert J. Min, </a:t>
            </a: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r>
              <a:rPr lang="en-US" sz="800" i="1" dirty="0">
                <a:effectLst/>
                <a:latin typeface="Arial" panose="020B0604020202020204" pitchFamily="34" charset="0"/>
                <a:ea typeface="Calibri" panose="020F0502020204030204" pitchFamily="34" charset="0"/>
                <a:cs typeface="Arial" panose="020B0604020202020204" pitchFamily="34" charset="0"/>
              </a:rPr>
              <a:t>John A. Evans Professor of Radiology</a:t>
            </a:r>
          </a:p>
          <a:p>
            <a:pPr marL="0" marR="0">
              <a:lnSpc>
                <a:spcPct val="107000"/>
              </a:lnSpc>
              <a:spcBef>
                <a:spcPts val="0"/>
              </a:spcBef>
              <a:spcAft>
                <a:spcPts val="0"/>
              </a:spcAft>
            </a:pPr>
            <a:r>
              <a:rPr lang="en-US" sz="800" i="1" dirty="0">
                <a:effectLst/>
                <a:latin typeface="Arial" panose="020B0604020202020204" pitchFamily="34" charset="0"/>
                <a:ea typeface="Calibri" panose="020F0502020204030204" pitchFamily="34" charset="0"/>
                <a:cs typeface="Arial" panose="020B0604020202020204" pitchFamily="34" charset="0"/>
              </a:rPr>
              <a:t>							Chair of Radiology and Radiologist-in-Chief</a:t>
            </a:r>
          </a:p>
          <a:p>
            <a:pPr marL="0" marR="0">
              <a:lnSpc>
                <a:spcPct val="107000"/>
              </a:lnSpc>
              <a:spcBef>
                <a:spcPts val="0"/>
              </a:spcBef>
              <a:spcAft>
                <a:spcPts val="0"/>
              </a:spcAft>
            </a:pPr>
            <a:r>
              <a:rPr lang="en-US" sz="800" i="1" dirty="0">
                <a:effectLst/>
                <a:latin typeface="Arial" panose="020B0604020202020204" pitchFamily="34" charset="0"/>
                <a:ea typeface="Calibri" panose="020F0502020204030204" pitchFamily="34" charset="0"/>
                <a:cs typeface="Arial" panose="020B0604020202020204" pitchFamily="34" charset="0"/>
              </a:rPr>
              <a:t>							President of Weill Cornell Imaging at NewYork-Presbyterian</a:t>
            </a:r>
          </a:p>
          <a:p>
            <a:pPr marL="0" marR="0">
              <a:lnSpc>
                <a:spcPts val="800"/>
              </a:lnSpc>
              <a:spcBef>
                <a:spcPts val="0"/>
              </a:spcBef>
              <a:spcAft>
                <a:spcPts val="0"/>
              </a:spcAft>
            </a:pPr>
            <a:r>
              <a:rPr lang="en-US" sz="800" i="1" dirty="0">
                <a:effectLst/>
                <a:latin typeface="Arial" panose="020B0604020202020204" pitchFamily="34" charset="0"/>
                <a:ea typeface="Calibri" panose="020F0502020204030204" pitchFamily="34" charset="0"/>
                <a:cs typeface="Arial" panose="020B0604020202020204" pitchFamily="34" charset="0"/>
              </a:rPr>
              <a:t>							President &amp; CEO of the Weill Cornell Physician Organization</a:t>
            </a:r>
          </a:p>
          <a:p>
            <a:pPr marL="0" marR="0">
              <a:lnSpc>
                <a:spcPts val="8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ts val="800"/>
              </a:lnSpc>
              <a:spcBef>
                <a:spcPts val="0"/>
              </a:spcBef>
              <a:spcAft>
                <a:spcPts val="0"/>
              </a:spcAft>
            </a:pPr>
            <a:r>
              <a:rPr lang="en-US" sz="800" dirty="0">
                <a:latin typeface="Arial" panose="020B0604020202020204" pitchFamily="34" charset="0"/>
                <a:ea typeface="Calibri" panose="020F0502020204030204" pitchFamily="34" charset="0"/>
                <a:cs typeface="Arial" panose="020B0604020202020204" pitchFamily="34" charset="0"/>
              </a:rPr>
              <a:t>							</a:t>
            </a:r>
            <a:r>
              <a:rPr lang="en-US" sz="800" dirty="0">
                <a:effectLst/>
                <a:latin typeface="Arial" panose="020B0604020202020204" pitchFamily="34" charset="0"/>
                <a:ea typeface="Calibri" panose="020F0502020204030204" pitchFamily="34" charset="0"/>
                <a:cs typeface="Arial" panose="020B0604020202020204" pitchFamily="34" charset="0"/>
              </a:rPr>
              <a:t>&amp;</a:t>
            </a:r>
          </a:p>
          <a:p>
            <a:pPr marL="0" marR="0">
              <a:lnSpc>
                <a:spcPct val="50000"/>
              </a:lnSpc>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800" dirty="0">
                <a:latin typeface="Arial" panose="020B0604020202020204" pitchFamily="34" charset="0"/>
                <a:ea typeface="Calibri" panose="020F0502020204030204" pitchFamily="34" charset="0"/>
                <a:cs typeface="Arial" panose="020B0604020202020204" pitchFamily="34" charset="0"/>
              </a:rPr>
              <a:t>							</a:t>
            </a:r>
            <a:r>
              <a:rPr lang="en-US" sz="800" dirty="0">
                <a:effectLst/>
                <a:latin typeface="Arial" panose="020B0604020202020204" pitchFamily="34" charset="0"/>
                <a:ea typeface="Calibri" panose="020F0502020204030204" pitchFamily="34" charset="0"/>
                <a:cs typeface="Arial" panose="020B0604020202020204" pitchFamily="34" charset="0"/>
              </a:rPr>
              <a:t>Dr. Adam R. Stracher, </a:t>
            </a:r>
          </a:p>
          <a:p>
            <a:pPr marL="0" marR="0">
              <a:lnSpc>
                <a:spcPct val="107000"/>
              </a:lnSpc>
              <a:spcBef>
                <a:spcPts val="0"/>
              </a:spcBef>
              <a:spcAft>
                <a:spcPts val="0"/>
              </a:spcAft>
            </a:pPr>
            <a:r>
              <a:rPr lang="en-US" sz="800" dirty="0">
                <a:latin typeface="Arial" panose="020B0604020202020204" pitchFamily="34" charset="0"/>
                <a:ea typeface="Calibri" panose="020F0502020204030204" pitchFamily="34" charset="0"/>
                <a:cs typeface="Arial" panose="020B0604020202020204" pitchFamily="34" charset="0"/>
              </a:rPr>
              <a:t>							</a:t>
            </a:r>
            <a:r>
              <a:rPr lang="en-US" sz="800" i="1" dirty="0">
                <a:effectLst/>
                <a:latin typeface="Arial" panose="020B0604020202020204" pitchFamily="34" charset="0"/>
                <a:ea typeface="Calibri" panose="020F0502020204030204" pitchFamily="34" charset="0"/>
                <a:cs typeface="Arial" panose="020B0604020202020204" pitchFamily="34" charset="0"/>
              </a:rPr>
              <a:t>Chief Medical Officer and Director of 							   				Primary Care, Physician Organization </a:t>
            </a:r>
          </a:p>
          <a:p>
            <a:pPr marL="0" marR="0">
              <a:lnSpc>
                <a:spcPct val="107000"/>
              </a:lnSpc>
              <a:spcBef>
                <a:spcPts val="0"/>
              </a:spcBef>
              <a:spcAft>
                <a:spcPts val="0"/>
              </a:spcAft>
            </a:pPr>
            <a:r>
              <a:rPr lang="en-US" sz="800" i="1" dirty="0">
                <a:latin typeface="Arial" panose="020B0604020202020204" pitchFamily="34" charset="0"/>
                <a:ea typeface="Calibri" panose="020F0502020204030204" pitchFamily="34" charset="0"/>
                <a:cs typeface="Arial" panose="020B0604020202020204" pitchFamily="34" charset="0"/>
              </a:rPr>
              <a:t>							</a:t>
            </a:r>
            <a:r>
              <a:rPr lang="en-US" sz="800" i="1" dirty="0">
                <a:effectLst/>
                <a:latin typeface="Arial" panose="020B0604020202020204" pitchFamily="34" charset="0"/>
                <a:ea typeface="Calibri" panose="020F0502020204030204" pitchFamily="34" charset="0"/>
                <a:cs typeface="Arial" panose="020B0604020202020204" pitchFamily="34" charset="0"/>
              </a:rPr>
              <a:t>and Associate Dean, Clinical Affairs</a:t>
            </a:r>
          </a:p>
          <a:p>
            <a:endParaRPr lang="en-US" dirty="0"/>
          </a:p>
        </p:txBody>
      </p:sp>
      <p:pic>
        <p:nvPicPr>
          <p:cNvPr id="9" name="Picture 8">
            <a:extLst>
              <a:ext uri="{FF2B5EF4-FFF2-40B4-BE49-F238E27FC236}">
                <a16:creationId xmlns:a16="http://schemas.microsoft.com/office/drawing/2014/main" id="{9B6C8C23-6A3E-411B-8079-EC3D389D70AA}"/>
              </a:ext>
            </a:extLst>
          </p:cNvPr>
          <p:cNvPicPr>
            <a:picLocks noChangeAspect="1"/>
          </p:cNvPicPr>
          <p:nvPr/>
        </p:nvPicPr>
        <p:blipFill>
          <a:blip r:embed="rId3"/>
          <a:stretch>
            <a:fillRect/>
          </a:stretch>
        </p:blipFill>
        <p:spPr>
          <a:xfrm>
            <a:off x="4666393" y="4210797"/>
            <a:ext cx="662447" cy="780590"/>
          </a:xfrm>
          <a:prstGeom prst="rect">
            <a:avLst/>
          </a:prstGeom>
        </p:spPr>
      </p:pic>
      <p:pic>
        <p:nvPicPr>
          <p:cNvPr id="10" name="Picture 9">
            <a:extLst>
              <a:ext uri="{FF2B5EF4-FFF2-40B4-BE49-F238E27FC236}">
                <a16:creationId xmlns:a16="http://schemas.microsoft.com/office/drawing/2014/main" id="{DDBB3F36-318E-4887-A636-2499070873E1}"/>
              </a:ext>
            </a:extLst>
          </p:cNvPr>
          <p:cNvPicPr>
            <a:picLocks noChangeAspect="1"/>
          </p:cNvPicPr>
          <p:nvPr/>
        </p:nvPicPr>
        <p:blipFill>
          <a:blip r:embed="rId4"/>
          <a:stretch>
            <a:fillRect/>
          </a:stretch>
        </p:blipFill>
        <p:spPr>
          <a:xfrm>
            <a:off x="4666392" y="3260830"/>
            <a:ext cx="662447" cy="883263"/>
          </a:xfrm>
          <a:prstGeom prst="rect">
            <a:avLst/>
          </a:prstGeom>
        </p:spPr>
      </p:pic>
      <p:pic>
        <p:nvPicPr>
          <p:cNvPr id="6" name="Picture 5">
            <a:extLst>
              <a:ext uri="{FF2B5EF4-FFF2-40B4-BE49-F238E27FC236}">
                <a16:creationId xmlns:a16="http://schemas.microsoft.com/office/drawing/2014/main" id="{496AF66D-F359-45AB-90B8-3D665D74A6E8}"/>
              </a:ext>
            </a:extLst>
          </p:cNvPr>
          <p:cNvPicPr>
            <a:picLocks noChangeAspect="1"/>
          </p:cNvPicPr>
          <p:nvPr/>
        </p:nvPicPr>
        <p:blipFill>
          <a:blip r:embed="rId5"/>
          <a:stretch>
            <a:fillRect/>
          </a:stretch>
        </p:blipFill>
        <p:spPr>
          <a:xfrm>
            <a:off x="115510" y="798428"/>
            <a:ext cx="2026696" cy="3607359"/>
          </a:xfrm>
          <a:prstGeom prst="rect">
            <a:avLst/>
          </a:prstGeom>
        </p:spPr>
      </p:pic>
      <p:sp>
        <p:nvSpPr>
          <p:cNvPr id="7" name="TextBox 6">
            <a:extLst>
              <a:ext uri="{FF2B5EF4-FFF2-40B4-BE49-F238E27FC236}">
                <a16:creationId xmlns:a16="http://schemas.microsoft.com/office/drawing/2014/main" id="{2B45C042-90B9-4DC9-A377-F4E741051378}"/>
              </a:ext>
            </a:extLst>
          </p:cNvPr>
          <p:cNvSpPr txBox="1"/>
          <p:nvPr/>
        </p:nvSpPr>
        <p:spPr>
          <a:xfrm>
            <a:off x="203047" y="67672"/>
            <a:ext cx="1939158" cy="730756"/>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0AF8F1BE-CD22-4BBE-95C8-FB6B954220B3}"/>
              </a:ext>
            </a:extLst>
          </p:cNvPr>
          <p:cNvSpPr txBox="1"/>
          <p:nvPr/>
        </p:nvSpPr>
        <p:spPr>
          <a:xfrm>
            <a:off x="386255" y="4345072"/>
            <a:ext cx="961697" cy="5028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7765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0302-BBBC-4556-9A56-1D9D8B8507E3}"/>
              </a:ext>
            </a:extLst>
          </p:cNvPr>
          <p:cNvSpPr>
            <a:spLocks noGrp="1"/>
          </p:cNvSpPr>
          <p:nvPr>
            <p:ph type="title"/>
          </p:nvPr>
        </p:nvSpPr>
        <p:spPr>
          <a:xfrm>
            <a:off x="195072" y="165486"/>
            <a:ext cx="8753856" cy="857250"/>
          </a:xfrm>
        </p:spPr>
        <p:txBody>
          <a:bodyPr>
            <a:normAutofit/>
          </a:bodyPr>
          <a:lstStyle/>
          <a:p>
            <a:r>
              <a:rPr lang="en-US" sz="3200" dirty="0">
                <a:latin typeface="Arial" panose="020B0604020202020204" pitchFamily="34" charset="0"/>
                <a:cs typeface="Arial" panose="020B0604020202020204" pitchFamily="34" charset="0"/>
              </a:rPr>
              <a:t>Media Policies &amp; The Office of External Affairs</a:t>
            </a:r>
          </a:p>
        </p:txBody>
      </p:sp>
      <p:sp>
        <p:nvSpPr>
          <p:cNvPr id="3" name="Content Placeholder 2">
            <a:extLst>
              <a:ext uri="{FF2B5EF4-FFF2-40B4-BE49-F238E27FC236}">
                <a16:creationId xmlns:a16="http://schemas.microsoft.com/office/drawing/2014/main" id="{1C095F50-ADE4-43A1-A780-791EA3171BED}"/>
              </a:ext>
            </a:extLst>
          </p:cNvPr>
          <p:cNvSpPr>
            <a:spLocks noGrp="1"/>
          </p:cNvSpPr>
          <p:nvPr>
            <p:ph sz="quarter" idx="11"/>
          </p:nvPr>
        </p:nvSpPr>
        <p:spPr>
          <a:xfrm>
            <a:off x="268286" y="826590"/>
            <a:ext cx="8660170" cy="3929657"/>
          </a:xfrm>
        </p:spPr>
        <p:txBody>
          <a:bodyPr>
            <a:normAutofit/>
          </a:bodyPr>
          <a:lstStyle/>
          <a:p>
            <a:pPr marL="0" indent="0">
              <a:spcBef>
                <a:spcPts val="600"/>
              </a:spcBef>
              <a:buNone/>
            </a:pPr>
            <a:r>
              <a:rPr lang="en-US" sz="1400" b="0" dirty="0">
                <a:latin typeface="Arial" panose="020B0604020202020204" pitchFamily="34" charset="0"/>
                <a:cs typeface="Arial" panose="020B0604020202020204" pitchFamily="34" charset="0"/>
              </a:rPr>
              <a:t>The office of External Affairs provides strategic communications counsel to faculty, staff and students with the goal of maintaining and further enhancing the reputation of Weill Cornell Medicine. </a:t>
            </a:r>
          </a:p>
          <a:p>
            <a:pPr marL="0" indent="0">
              <a:spcBef>
                <a:spcPts val="600"/>
              </a:spcBef>
              <a:buNone/>
            </a:pPr>
            <a:r>
              <a:rPr lang="en-US" sz="1400" b="0" dirty="0">
                <a:latin typeface="Arial" panose="020B0604020202020204" pitchFamily="34" charset="0"/>
                <a:cs typeface="Arial" panose="020B0604020202020204" pitchFamily="34" charset="0"/>
              </a:rPr>
              <a:t>External Affairs is charged with overseeing engagement with the press and other media. This team protects confidential information and patient privacy and promotes compliance of WCM policies while preserving academic freedom. </a:t>
            </a:r>
          </a:p>
          <a:p>
            <a:pPr marL="0" indent="0">
              <a:spcBef>
                <a:spcPts val="600"/>
              </a:spcBef>
              <a:buNone/>
            </a:pPr>
            <a:r>
              <a:rPr lang="en-US" sz="1400" b="0" dirty="0">
                <a:latin typeface="Arial" panose="020B0604020202020204" pitchFamily="34" charset="0"/>
                <a:cs typeface="Arial" panose="020B0604020202020204" pitchFamily="34" charset="0"/>
              </a:rPr>
              <a:t>Physicians – </a:t>
            </a:r>
            <a:r>
              <a:rPr lang="en-US" sz="1400" b="0" i="1" dirty="0">
                <a:latin typeface="Arial" panose="020B0604020202020204" pitchFamily="34" charset="0"/>
                <a:cs typeface="Arial" panose="020B0604020202020204" pitchFamily="34" charset="0"/>
              </a:rPr>
              <a:t>both current faculty and new hires </a:t>
            </a:r>
            <a:r>
              <a:rPr lang="en-US" sz="1400" b="0" dirty="0">
                <a:latin typeface="Arial" panose="020B0604020202020204" pitchFamily="34" charset="0"/>
                <a:cs typeface="Arial" panose="020B0604020202020204" pitchFamily="34" charset="0"/>
              </a:rPr>
              <a:t>– should review and comply with Weill Cornell Medicine’s media &amp; social media policies. </a:t>
            </a:r>
          </a:p>
          <a:p>
            <a:pPr marL="0" indent="0">
              <a:spcBef>
                <a:spcPts val="600"/>
              </a:spcBef>
              <a:buNone/>
            </a:pPr>
            <a:endParaRPr lang="en-US" sz="700" b="0" dirty="0">
              <a:latin typeface="Arial" panose="020B0604020202020204" pitchFamily="34" charset="0"/>
              <a:cs typeface="Arial" panose="020B0604020202020204" pitchFamily="34" charset="0"/>
            </a:endParaRPr>
          </a:p>
          <a:p>
            <a:pPr marL="457200" indent="-274320">
              <a:spcBef>
                <a:spcPts val="600"/>
              </a:spcBef>
            </a:pPr>
            <a:r>
              <a:rPr lang="en-US" sz="1400" dirty="0">
                <a:latin typeface="Arial" panose="020B0604020202020204" pitchFamily="34" charset="0"/>
                <a:cs typeface="Arial" panose="020B0604020202020204" pitchFamily="34" charset="0"/>
              </a:rPr>
              <a:t>Media Policy: </a:t>
            </a:r>
            <a:r>
              <a:rPr lang="en-US" sz="1400" b="0" u="sng" dirty="0">
                <a:latin typeface="Arial" panose="020B0604020202020204" pitchFamily="34" charset="0"/>
                <a:cs typeface="Arial" panose="020B0604020202020204" pitchFamily="34" charset="0"/>
                <a:hlinkClick r:id="rId3"/>
              </a:rPr>
              <a:t>http://news.weill.cornell.edu/press-room/for-faculty-staff-and-students</a:t>
            </a:r>
            <a:r>
              <a:rPr lang="en-US" sz="1400" b="0" dirty="0">
                <a:latin typeface="Arial" panose="020B0604020202020204" pitchFamily="34" charset="0"/>
                <a:cs typeface="Arial" panose="020B0604020202020204" pitchFamily="34" charset="0"/>
              </a:rPr>
              <a:t> </a:t>
            </a:r>
          </a:p>
          <a:p>
            <a:pPr lvl="1" indent="-274320">
              <a:spcBef>
                <a:spcPts val="600"/>
              </a:spcBef>
            </a:pPr>
            <a:r>
              <a:rPr lang="en-US" sz="1400" b="0" dirty="0">
                <a:latin typeface="Arial" panose="020B0604020202020204" pitchFamily="34" charset="0"/>
                <a:cs typeface="Arial" panose="020B0604020202020204" pitchFamily="34" charset="0"/>
              </a:rPr>
              <a:t>Contact </a:t>
            </a:r>
            <a:r>
              <a:rPr lang="en-US" sz="1400" b="0" dirty="0">
                <a:latin typeface="Arial" panose="020B0604020202020204" pitchFamily="34" charset="0"/>
                <a:cs typeface="Arial" panose="020B0604020202020204" pitchFamily="34" charset="0"/>
                <a:hlinkClick r:id="rId4"/>
              </a:rPr>
              <a:t>pr@med.cornell.edu</a:t>
            </a:r>
            <a:r>
              <a:rPr lang="en-US" sz="1400" b="0" dirty="0">
                <a:latin typeface="Arial" panose="020B0604020202020204" pitchFamily="34" charset="0"/>
                <a:cs typeface="Arial" panose="020B0604020202020204" pitchFamily="34" charset="0"/>
              </a:rPr>
              <a:t> to discuss all media requests received, plus any questions regarding media policies</a:t>
            </a:r>
            <a:br>
              <a:rPr lang="en-US" sz="1400" b="0" dirty="0">
                <a:latin typeface="Arial" panose="020B0604020202020204" pitchFamily="34" charset="0"/>
                <a:cs typeface="Arial" panose="020B0604020202020204" pitchFamily="34" charset="0"/>
              </a:rPr>
            </a:br>
            <a:endParaRPr lang="en-US" sz="1050" b="0" dirty="0">
              <a:latin typeface="Arial" panose="020B0604020202020204" pitchFamily="34" charset="0"/>
              <a:cs typeface="Arial" panose="020B0604020202020204" pitchFamily="34" charset="0"/>
            </a:endParaRPr>
          </a:p>
          <a:p>
            <a:pPr marL="457200" indent="-274320">
              <a:spcBef>
                <a:spcPts val="600"/>
              </a:spcBef>
            </a:pPr>
            <a:r>
              <a:rPr lang="en-US" sz="1400" dirty="0">
                <a:latin typeface="Arial" panose="020B0604020202020204" pitchFamily="34" charset="0"/>
                <a:cs typeface="Arial" panose="020B0604020202020204" pitchFamily="34" charset="0"/>
              </a:rPr>
              <a:t>Social Media Policy: </a:t>
            </a:r>
            <a:r>
              <a:rPr lang="en-US" sz="1400" b="0" u="sng" dirty="0">
                <a:latin typeface="Arial" panose="020B0604020202020204" pitchFamily="34" charset="0"/>
                <a:cs typeface="Arial" panose="020B0604020202020204" pitchFamily="34" charset="0"/>
                <a:hlinkClick r:id="rId5"/>
              </a:rPr>
              <a:t>http://news.weill.cornell.edu/social-media </a:t>
            </a:r>
            <a:r>
              <a:rPr lang="en-US" sz="1400" b="0" dirty="0">
                <a:latin typeface="Arial" panose="020B0604020202020204" pitchFamily="34" charset="0"/>
                <a:cs typeface="Arial" panose="020B0604020202020204" pitchFamily="34" charset="0"/>
              </a:rPr>
              <a:t> </a:t>
            </a:r>
          </a:p>
          <a:p>
            <a:pPr lvl="1" indent="-274320">
              <a:spcBef>
                <a:spcPts val="600"/>
              </a:spcBef>
            </a:pPr>
            <a:r>
              <a:rPr lang="en-US" sz="1400" b="0" dirty="0">
                <a:latin typeface="Arial" panose="020B0604020202020204" pitchFamily="34" charset="0"/>
                <a:cs typeface="Arial" panose="020B0604020202020204" pitchFamily="34" charset="0"/>
              </a:rPr>
              <a:t>Contact </a:t>
            </a:r>
            <a:r>
              <a:rPr lang="en-US" sz="1400" b="0" dirty="0">
                <a:latin typeface="Arial" panose="020B0604020202020204" pitchFamily="34" charset="0"/>
                <a:cs typeface="Arial" panose="020B0604020202020204" pitchFamily="34" charset="0"/>
                <a:hlinkClick r:id="rId6"/>
              </a:rPr>
              <a:t>socialmedia-wcmc@med.cornell.edu</a:t>
            </a:r>
            <a:r>
              <a:rPr lang="en-US" sz="1400" b="0" dirty="0">
                <a:latin typeface="Arial" panose="020B0604020202020204" pitchFamily="34" charset="0"/>
                <a:cs typeface="Arial" panose="020B0604020202020204" pitchFamily="34" charset="0"/>
              </a:rPr>
              <a:t> for questions regarding the social media policy, accounts, or other related topics.</a:t>
            </a:r>
          </a:p>
        </p:txBody>
      </p:sp>
    </p:spTree>
    <p:extLst>
      <p:ext uri="{BB962C8B-B14F-4D97-AF65-F5344CB8AC3E}">
        <p14:creationId xmlns:p14="http://schemas.microsoft.com/office/powerpoint/2010/main" val="281806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128016" y="81918"/>
            <a:ext cx="8229600" cy="521659"/>
          </a:xfrm>
        </p:spPr>
        <p:txBody>
          <a:bodyPr>
            <a:normAutofit fontScale="90000"/>
          </a:bodyPr>
          <a:lstStyle/>
          <a:p>
            <a:r>
              <a:rPr lang="en-US" dirty="0">
                <a:latin typeface="Arial" panose="020B0604020202020204" pitchFamily="34" charset="0"/>
                <a:cs typeface="Arial" panose="020B0604020202020204" pitchFamily="34" charset="0"/>
              </a:rPr>
              <a:t>Referrals: Policy &amp; Strategy</a:t>
            </a:r>
          </a:p>
        </p:txBody>
      </p:sp>
      <p:sp>
        <p:nvSpPr>
          <p:cNvPr id="5" name="Rectangle 4">
            <a:extLst>
              <a:ext uri="{FF2B5EF4-FFF2-40B4-BE49-F238E27FC236}">
                <a16:creationId xmlns:a16="http://schemas.microsoft.com/office/drawing/2014/main" id="{D8B615E7-6B9C-4C44-ADF5-3DDF22A3BC97}"/>
              </a:ext>
            </a:extLst>
          </p:cNvPr>
          <p:cNvSpPr/>
          <p:nvPr/>
        </p:nvSpPr>
        <p:spPr>
          <a:xfrm>
            <a:off x="128016" y="786384"/>
            <a:ext cx="8881872" cy="3706368"/>
          </a:xfrm>
          <a:prstGeom prst="rect">
            <a:avLst/>
          </a:prstGeom>
        </p:spPr>
        <p:txBody>
          <a:bodyPr wrap="square">
            <a:spAutoFit/>
          </a:bodyPr>
          <a:lstStyle/>
          <a:p>
            <a:endParaRPr lang="en-US" dirty="0">
              <a:solidFill>
                <a:srgbClr val="000000"/>
              </a:solidFill>
            </a:endParaRPr>
          </a:p>
        </p:txBody>
      </p:sp>
      <p:sp>
        <p:nvSpPr>
          <p:cNvPr id="3" name="TextBox 2">
            <a:extLst>
              <a:ext uri="{FF2B5EF4-FFF2-40B4-BE49-F238E27FC236}">
                <a16:creationId xmlns:a16="http://schemas.microsoft.com/office/drawing/2014/main" id="{61857DC4-96C9-4511-A18E-DAE2B4C9A056}"/>
              </a:ext>
            </a:extLst>
          </p:cNvPr>
          <p:cNvSpPr txBox="1"/>
          <p:nvPr/>
        </p:nvSpPr>
        <p:spPr>
          <a:xfrm>
            <a:off x="128016" y="611037"/>
            <a:ext cx="8820912" cy="387798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Physician Organization </a:t>
            </a:r>
            <a:r>
              <a:rPr lang="en-US" sz="1400" i="1" dirty="0">
                <a:latin typeface="Arial" panose="020B0604020202020204" pitchFamily="34" charset="0"/>
                <a:cs typeface="Arial" panose="020B0604020202020204" pitchFamily="34" charset="0"/>
                <a:hlinkClick r:id="rId3"/>
              </a:rPr>
              <a:t>Referral Management Policy</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states that members of the Physician Organization will utilize the Epic referral functionality for all internal and external referrals. This process allows for optimal tracking, patient contact, and conversion to appointments by PO practice staff, with the goal of a seamless order-to-appointment experience. Other benefits of Epic referrals include:  </a:t>
            </a:r>
          </a:p>
          <a:p>
            <a:endParaRPr lang="en-US" sz="1200" dirty="0">
              <a:latin typeface="Arial" panose="020B0604020202020204" pitchFamily="34" charset="0"/>
              <a:cs typeface="Arial" panose="020B0604020202020204" pitchFamily="34" charset="0"/>
            </a:endParaRPr>
          </a:p>
          <a:p>
            <a:pPr lvl="1" indent="-274320">
              <a:buFont typeface="Arial" panose="020B0604020202020204" pitchFamily="34" charset="0"/>
              <a:buChar char="•"/>
            </a:pPr>
            <a:r>
              <a:rPr lang="en-US" sz="1400" b="1" dirty="0">
                <a:latin typeface="Arial" panose="020B0604020202020204" pitchFamily="34" charset="0"/>
                <a:cs typeface="Arial" panose="020B0604020202020204" pitchFamily="34" charset="0"/>
              </a:rPr>
              <a:t>Easier for physicians </a:t>
            </a:r>
            <a:r>
              <a:rPr lang="en-US" sz="1400" dirty="0">
                <a:latin typeface="Arial" panose="020B0604020202020204" pitchFamily="34" charset="0"/>
                <a:cs typeface="Arial" panose="020B0604020202020204" pitchFamily="34" charset="0"/>
              </a:rPr>
              <a:t>to follow a patient through all aspects of care – such as scans, labs, and consult notes – all integrated into Epic </a:t>
            </a:r>
          </a:p>
          <a:p>
            <a:pPr lvl="1" indent="-274320">
              <a:buFont typeface="Arial" panose="020B0604020202020204" pitchFamily="34" charset="0"/>
              <a:buChar char="•"/>
            </a:pPr>
            <a:r>
              <a:rPr lang="en-US" sz="1400" b="1" dirty="0">
                <a:latin typeface="Arial" panose="020B0604020202020204" pitchFamily="34" charset="0"/>
                <a:cs typeface="Arial" panose="020B0604020202020204" pitchFamily="34" charset="0"/>
              </a:rPr>
              <a:t>More convenient for patients </a:t>
            </a:r>
            <a:r>
              <a:rPr lang="en-US" sz="1400" dirty="0">
                <a:latin typeface="Arial" panose="020B0604020202020204" pitchFamily="34" charset="0"/>
                <a:cs typeface="Arial" panose="020B0604020202020204" pitchFamily="34" charset="0"/>
              </a:rPr>
              <a:t>– the referral receiving office will contact the patient within two business days to schedule their appointment </a:t>
            </a:r>
          </a:p>
          <a:p>
            <a:pPr lvl="1" indent="-274320">
              <a:buFont typeface="Arial" panose="020B0604020202020204" pitchFamily="34" charset="0"/>
              <a:buChar char="•"/>
            </a:pPr>
            <a:r>
              <a:rPr lang="en-US" sz="1400" b="1" dirty="0">
                <a:latin typeface="Arial" panose="020B0604020202020204" pitchFamily="34" charset="0"/>
                <a:cs typeface="Arial" panose="020B0604020202020204" pitchFamily="34" charset="0"/>
              </a:rPr>
              <a:t>Reduced hassle</a:t>
            </a:r>
            <a:r>
              <a:rPr lang="en-US" sz="1400" dirty="0">
                <a:latin typeface="Arial" panose="020B0604020202020204" pitchFamily="34" charset="0"/>
                <a:cs typeface="Arial" panose="020B0604020202020204" pitchFamily="34" charset="0"/>
              </a:rPr>
              <a:t>– No need for you or your patients to call around town to find an appointment</a:t>
            </a:r>
          </a:p>
          <a:p>
            <a:pPr lvl="1" indent="-274320">
              <a:buFont typeface="Arial" panose="020B0604020202020204" pitchFamily="34" charset="0"/>
              <a:buChar char="•"/>
            </a:pPr>
            <a:r>
              <a:rPr lang="en-US" sz="1400" b="1" dirty="0">
                <a:latin typeface="Arial" panose="020B0604020202020204" pitchFamily="34" charset="0"/>
                <a:cs typeface="Arial" panose="020B0604020202020204" pitchFamily="34" charset="0"/>
              </a:rPr>
              <a:t>Patient retention </a:t>
            </a:r>
            <a:r>
              <a:rPr lang="en-US" sz="1400" dirty="0">
                <a:latin typeface="Arial" panose="020B0604020202020204" pitchFamily="34" charset="0"/>
                <a:cs typeface="Arial" panose="020B0604020202020204" pitchFamily="34" charset="0"/>
              </a:rPr>
              <a:t>– greater patient satisfaction, plus the likelihood they will return for follow-up care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Physician Organization has also developed a functionality within Epic for </a:t>
            </a:r>
            <a:r>
              <a:rPr lang="en-US" sz="1400" b="1" dirty="0">
                <a:latin typeface="Arial" panose="020B0604020202020204" pitchFamily="34" charset="0"/>
                <a:cs typeface="Arial" panose="020B0604020202020204" pitchFamily="34" charset="0"/>
              </a:rPr>
              <a:t>urgent referrals </a:t>
            </a:r>
            <a:r>
              <a:rPr lang="en-US" sz="1400" dirty="0">
                <a:latin typeface="Arial" panose="020B0604020202020204" pitchFamily="34" charset="0"/>
                <a:cs typeface="Arial" panose="020B0604020202020204" pitchFamily="34" charset="0"/>
              </a:rPr>
              <a:t>to ensure patients with the most pressing needs are seen promptly.  Using the secure chat tool, referring departments can connect directly with specialty departments for a warm hand-off of a patient to be seen within three days.   </a:t>
            </a:r>
          </a:p>
          <a:p>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more information, including job aids and participating departments, please visit: </a:t>
            </a:r>
            <a:r>
              <a:rPr lang="en-US" sz="1400" dirty="0">
                <a:latin typeface="Arial" panose="020B0604020202020204" pitchFamily="34" charset="0"/>
                <a:cs typeface="Arial" panose="020B0604020202020204" pitchFamily="34" charset="0"/>
                <a:hlinkClick r:id="rId4"/>
              </a:rPr>
              <a:t>https://practiceops.weillcornell.org/how-to/urgent-referral-chat-pools</a:t>
            </a:r>
            <a:r>
              <a:rPr lang="en-US" sz="14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624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128016" y="111870"/>
            <a:ext cx="8229600" cy="521659"/>
          </a:xfrm>
        </p:spPr>
        <p:txBody>
          <a:bodyPr>
            <a:normAutofit fontScale="90000"/>
          </a:bodyPr>
          <a:lstStyle/>
          <a:p>
            <a:r>
              <a:rPr lang="en-US" dirty="0">
                <a:latin typeface="Arial" panose="020B0604020202020204" pitchFamily="34" charset="0"/>
                <a:cs typeface="Arial" panose="020B0604020202020204" pitchFamily="34" charset="0"/>
              </a:rPr>
              <a:t>High Level Referral Workflow &amp; Expectations</a:t>
            </a:r>
          </a:p>
        </p:txBody>
      </p:sp>
      <p:sp>
        <p:nvSpPr>
          <p:cNvPr id="5" name="Rectangle 4">
            <a:extLst>
              <a:ext uri="{FF2B5EF4-FFF2-40B4-BE49-F238E27FC236}">
                <a16:creationId xmlns:a16="http://schemas.microsoft.com/office/drawing/2014/main" id="{D8B615E7-6B9C-4C44-ADF5-3DDF22A3BC97}"/>
              </a:ext>
            </a:extLst>
          </p:cNvPr>
          <p:cNvSpPr/>
          <p:nvPr/>
        </p:nvSpPr>
        <p:spPr>
          <a:xfrm>
            <a:off x="128016" y="786384"/>
            <a:ext cx="8881872" cy="3706368"/>
          </a:xfrm>
          <a:prstGeom prst="rect">
            <a:avLst/>
          </a:prstGeom>
        </p:spPr>
        <p:txBody>
          <a:bodyPr wrap="square">
            <a:spAutoFit/>
          </a:bodyPr>
          <a:lstStyle/>
          <a:p>
            <a:endParaRPr lang="en-US" dirty="0">
              <a:solidFill>
                <a:srgbClr val="000000"/>
              </a:solidFill>
            </a:endParaRPr>
          </a:p>
        </p:txBody>
      </p:sp>
      <p:sp>
        <p:nvSpPr>
          <p:cNvPr id="4" name="TextBox 3">
            <a:extLst>
              <a:ext uri="{FF2B5EF4-FFF2-40B4-BE49-F238E27FC236}">
                <a16:creationId xmlns:a16="http://schemas.microsoft.com/office/drawing/2014/main" id="{9EA8D40F-0CA7-47EA-BBA8-37D03323EFB5}"/>
              </a:ext>
            </a:extLst>
          </p:cNvPr>
          <p:cNvSpPr txBox="1"/>
          <p:nvPr/>
        </p:nvSpPr>
        <p:spPr>
          <a:xfrm>
            <a:off x="203200" y="726905"/>
            <a:ext cx="8806688" cy="3847207"/>
          </a:xfrm>
          <a:prstGeom prst="rect">
            <a:avLst/>
          </a:prstGeom>
          <a:noFill/>
        </p:spPr>
        <p:txBody>
          <a:bodyPr wrap="square" rtlCol="0">
            <a:spAutoFit/>
          </a:bodyPr>
          <a:lstStyle/>
          <a:p>
            <a:pPr marL="171450"/>
            <a:r>
              <a:rPr lang="en-US" sz="1600" b="1" dirty="0">
                <a:solidFill>
                  <a:srgbClr val="CF4520"/>
                </a:solidFill>
                <a:latin typeface="Arial" panose="020B0604020202020204" pitchFamily="34" charset="0"/>
                <a:cs typeface="Arial" panose="020B0604020202020204" pitchFamily="34" charset="0"/>
              </a:rPr>
              <a:t>General workflow:</a:t>
            </a:r>
            <a:br>
              <a:rPr lang="en-US" sz="1600" dirty="0">
                <a:solidFill>
                  <a:srgbClr val="2D2E2D"/>
                </a:solidFill>
                <a:latin typeface="Arial" panose="020B0604020202020204" pitchFamily="34" charset="0"/>
                <a:cs typeface="Arial" panose="020B0604020202020204" pitchFamily="34" charset="0"/>
              </a:rPr>
            </a:br>
            <a:endParaRPr lang="en-US" sz="1600" dirty="0">
              <a:solidFill>
                <a:srgbClr val="2D2E2D"/>
              </a:solidFill>
              <a:latin typeface="Arial" panose="020B0604020202020204" pitchFamily="34" charset="0"/>
              <a:cs typeface="Arial" panose="020B0604020202020204" pitchFamily="34" charset="0"/>
            </a:endParaRPr>
          </a:p>
          <a:p>
            <a:pPr marL="514350" indent="-342900">
              <a:buFont typeface="+mj-lt"/>
              <a:buAutoNum type="arabicPeriod"/>
            </a:pPr>
            <a:r>
              <a:rPr lang="en-US" sz="1600" dirty="0">
                <a:solidFill>
                  <a:srgbClr val="2D2E2D"/>
                </a:solidFill>
                <a:latin typeface="Arial" panose="020B0604020202020204" pitchFamily="34" charset="0"/>
                <a:cs typeface="Arial" panose="020B0604020202020204" pitchFamily="34" charset="0"/>
              </a:rPr>
              <a:t>Referring physician places referral using Epic Orders function, categorized with </a:t>
            </a:r>
            <a:r>
              <a:rPr lang="en-US" sz="1600" b="1" dirty="0">
                <a:solidFill>
                  <a:srgbClr val="2D2E2D"/>
                </a:solidFill>
                <a:latin typeface="Arial" panose="020B0604020202020204" pitchFamily="34" charset="0"/>
                <a:cs typeface="Arial" panose="020B0604020202020204" pitchFamily="34" charset="0"/>
              </a:rPr>
              <a:t>appropriate prioritization, diagnosis, and reason or referral</a:t>
            </a:r>
          </a:p>
          <a:p>
            <a:pPr marL="971550" lvl="2" indent="-342900">
              <a:buFont typeface="+mj-lt"/>
              <a:buAutoNum type="arabicPeriod"/>
            </a:pPr>
            <a:r>
              <a:rPr lang="en-US" sz="1600" dirty="0">
                <a:solidFill>
                  <a:srgbClr val="2D2E2D"/>
                </a:solidFill>
                <a:latin typeface="Arial" panose="020B0604020202020204" pitchFamily="34" charset="0"/>
                <a:cs typeface="Arial" panose="020B0604020202020204" pitchFamily="34" charset="0"/>
              </a:rPr>
              <a:t>You can specify provider and/or specialty within referred to department (optional)</a:t>
            </a:r>
          </a:p>
          <a:p>
            <a:pPr marL="514350" indent="-342900">
              <a:buFont typeface="+mj-lt"/>
              <a:buAutoNum type="arabicPeriod"/>
            </a:pPr>
            <a:r>
              <a:rPr lang="en-US" sz="1600" dirty="0">
                <a:solidFill>
                  <a:srgbClr val="2D2E2D"/>
                </a:solidFill>
                <a:latin typeface="Arial" panose="020B0604020202020204" pitchFamily="34" charset="0"/>
                <a:cs typeface="Arial" panose="020B0604020202020204" pitchFamily="34" charset="0"/>
              </a:rPr>
              <a:t>Referral lands in appropriate referral work queue, to be </a:t>
            </a:r>
            <a:r>
              <a:rPr lang="en-US" sz="1600" b="1" dirty="0">
                <a:solidFill>
                  <a:srgbClr val="2D2E2D"/>
                </a:solidFill>
                <a:latin typeface="Arial" panose="020B0604020202020204" pitchFamily="34" charset="0"/>
                <a:cs typeface="Arial" panose="020B0604020202020204" pitchFamily="34" charset="0"/>
              </a:rPr>
              <a:t>scheduled by referred-to department staff</a:t>
            </a:r>
          </a:p>
          <a:p>
            <a:pPr marL="514350" indent="-342900">
              <a:buFont typeface="+mj-lt"/>
              <a:buAutoNum type="arabicPeriod"/>
            </a:pPr>
            <a:r>
              <a:rPr lang="en-US" sz="1600" dirty="0">
                <a:solidFill>
                  <a:srgbClr val="2D2E2D"/>
                </a:solidFill>
                <a:latin typeface="Arial" panose="020B0604020202020204" pitchFamily="34" charset="0"/>
                <a:cs typeface="Arial" panose="020B0604020202020204" pitchFamily="34" charset="0"/>
              </a:rPr>
              <a:t>Referred-to department reaches out to patient to </a:t>
            </a:r>
            <a:r>
              <a:rPr lang="en-US" sz="1600" b="1" dirty="0">
                <a:solidFill>
                  <a:srgbClr val="2D2E2D"/>
                </a:solidFill>
                <a:latin typeface="Arial" panose="020B0604020202020204" pitchFamily="34" charset="0"/>
                <a:cs typeface="Arial" panose="020B0604020202020204" pitchFamily="34" charset="0"/>
              </a:rPr>
              <a:t>schedule within two days</a:t>
            </a:r>
          </a:p>
          <a:p>
            <a:pPr marL="514350" indent="-342900">
              <a:buFont typeface="+mj-lt"/>
              <a:buAutoNum type="arabicPeriod"/>
            </a:pPr>
            <a:r>
              <a:rPr lang="en-US" sz="1600" dirty="0">
                <a:solidFill>
                  <a:srgbClr val="2D2E2D"/>
                </a:solidFill>
                <a:latin typeface="Arial" panose="020B0604020202020204" pitchFamily="34" charset="0"/>
                <a:cs typeface="Arial" panose="020B0604020202020204" pitchFamily="34" charset="0"/>
              </a:rPr>
              <a:t>Closing of the loop to referring provider for </a:t>
            </a:r>
            <a:r>
              <a:rPr lang="en-US" sz="1600" b="1" dirty="0">
                <a:solidFill>
                  <a:srgbClr val="2D2E2D"/>
                </a:solidFill>
                <a:latin typeface="Arial" panose="020B0604020202020204" pitchFamily="34" charset="0"/>
                <a:cs typeface="Arial" panose="020B0604020202020204" pitchFamily="34" charset="0"/>
              </a:rPr>
              <a:t>urgent referrals </a:t>
            </a:r>
          </a:p>
          <a:p>
            <a:endParaRPr lang="en-US" sz="1600" dirty="0">
              <a:solidFill>
                <a:srgbClr val="2D2E2D"/>
              </a:solidFill>
              <a:latin typeface="Arial" panose="020B0604020202020204" pitchFamily="34" charset="0"/>
              <a:cs typeface="Arial" panose="020B0604020202020204" pitchFamily="34" charset="0"/>
            </a:endParaRPr>
          </a:p>
          <a:p>
            <a:endParaRPr lang="en-US" sz="1600" dirty="0">
              <a:solidFill>
                <a:srgbClr val="2D2E2D"/>
              </a:solidFill>
              <a:latin typeface="Arial" panose="020B0604020202020204" pitchFamily="34" charset="0"/>
              <a:cs typeface="Arial" panose="020B0604020202020204" pitchFamily="34" charset="0"/>
            </a:endParaRPr>
          </a:p>
          <a:p>
            <a:r>
              <a:rPr lang="en-US" sz="1600" dirty="0">
                <a:solidFill>
                  <a:srgbClr val="2D2E2D"/>
                </a:solidFill>
                <a:latin typeface="Arial" panose="020B0604020202020204" pitchFamily="34" charset="0"/>
                <a:cs typeface="Arial" panose="020B0604020202020204" pitchFamily="34" charset="0"/>
              </a:rPr>
              <a:t>For a job aid detailing the provider workflow for referral ordering, please visit </a:t>
            </a:r>
            <a:r>
              <a:rPr lang="en-US" sz="1600" dirty="0">
                <a:solidFill>
                  <a:srgbClr val="2D2E2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https://practiceops.weillcornell.org/how-to/tip-sheet-provider-referral-workflow</a:t>
            </a:r>
            <a:r>
              <a:rPr lang="en-US" sz="1600" dirty="0">
                <a:solidFill>
                  <a:srgbClr val="2D2E2D"/>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706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128016" y="64827"/>
            <a:ext cx="8229600" cy="521659"/>
          </a:xfrm>
        </p:spPr>
        <p:txBody>
          <a:bodyPr>
            <a:normAutofit fontScale="90000"/>
          </a:bodyPr>
          <a:lstStyle/>
          <a:p>
            <a:r>
              <a:rPr lang="en-US" dirty="0">
                <a:solidFill>
                  <a:srgbClr val="B31B1B"/>
                </a:solidFill>
                <a:latin typeface="Arial" panose="020B0604020202020204" pitchFamily="34" charset="0"/>
                <a:cs typeface="Arial" panose="020B0604020202020204" pitchFamily="34" charset="0"/>
              </a:rPr>
              <a:t>E-Consults</a:t>
            </a:r>
          </a:p>
        </p:txBody>
      </p:sp>
      <p:sp>
        <p:nvSpPr>
          <p:cNvPr id="5" name="Rectangle 4">
            <a:extLst>
              <a:ext uri="{FF2B5EF4-FFF2-40B4-BE49-F238E27FC236}">
                <a16:creationId xmlns:a16="http://schemas.microsoft.com/office/drawing/2014/main" id="{D8B615E7-6B9C-4C44-ADF5-3DDF22A3BC97}"/>
              </a:ext>
            </a:extLst>
          </p:cNvPr>
          <p:cNvSpPr/>
          <p:nvPr/>
        </p:nvSpPr>
        <p:spPr>
          <a:xfrm>
            <a:off x="128016" y="786384"/>
            <a:ext cx="8881872" cy="3706368"/>
          </a:xfrm>
          <a:prstGeom prst="rect">
            <a:avLst/>
          </a:prstGeom>
        </p:spPr>
        <p:txBody>
          <a:bodyPr wrap="square">
            <a:spAutoFit/>
          </a:bodyPr>
          <a:lstStyle/>
          <a:p>
            <a:endParaRPr lang="en-US" dirty="0">
              <a:solidFill>
                <a:srgbClr val="000000"/>
              </a:solidFill>
            </a:endParaRPr>
          </a:p>
        </p:txBody>
      </p:sp>
      <p:sp>
        <p:nvSpPr>
          <p:cNvPr id="3" name="TextBox 2">
            <a:extLst>
              <a:ext uri="{FF2B5EF4-FFF2-40B4-BE49-F238E27FC236}">
                <a16:creationId xmlns:a16="http://schemas.microsoft.com/office/drawing/2014/main" id="{2D308C9A-FC3F-4D41-B6BD-FB84EFBC89AD}"/>
              </a:ext>
            </a:extLst>
          </p:cNvPr>
          <p:cNvSpPr txBox="1"/>
          <p:nvPr/>
        </p:nvSpPr>
        <p:spPr>
          <a:xfrm>
            <a:off x="184150" y="586486"/>
            <a:ext cx="8720700" cy="3776355"/>
          </a:xfrm>
          <a:prstGeom prst="rect">
            <a:avLst/>
          </a:prstGeom>
          <a:noFill/>
        </p:spPr>
        <p:txBody>
          <a:bodyPr wrap="square" rtlCol="0">
            <a:spAutoFit/>
          </a:bodyPr>
          <a:lstStyle/>
          <a:p>
            <a:pPr>
              <a:lnSpc>
                <a:spcPct val="107000"/>
              </a:lnSpc>
            </a:pPr>
            <a:r>
              <a:rPr lang="en-US" sz="1100" dirty="0">
                <a:effectLst/>
                <a:latin typeface="Arial" panose="020B0604020202020204" pitchFamily="34" charset="0"/>
                <a:ea typeface="Calibri" panose="020F0502020204030204" pitchFamily="34" charset="0"/>
                <a:cs typeface="Arial" panose="020B0604020202020204" pitchFamily="34" charset="0"/>
              </a:rPr>
              <a:t>The E‐Consult functionality aims to formalize “curbside consults” through Epic. These can:</a:t>
            </a:r>
          </a:p>
          <a:p>
            <a:pPr lvl="1" indent="-274320">
              <a:lnSpc>
                <a:spcPct val="107000"/>
              </a:lnSpc>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Help referring providers with questions about the next steps in the workup or determine whether something needs a formal consultation with a specialist </a:t>
            </a:r>
          </a:p>
          <a:p>
            <a:pPr lvl="1" indent="-274320">
              <a:lnSpc>
                <a:spcPct val="107000"/>
              </a:lnSpc>
              <a:buFont typeface="Arial" panose="020B0604020202020204" pitchFamily="34" charset="0"/>
              <a:buChar char="•"/>
            </a:pPr>
            <a:r>
              <a:rPr lang="en-US" sz="1100" dirty="0">
                <a:latin typeface="Arial" panose="020B0604020202020204" pitchFamily="34" charset="0"/>
                <a:cs typeface="Arial" panose="020B0604020202020204" pitchFamily="34" charset="0"/>
              </a:rPr>
              <a:t>Allow more accessibility to a specialist’s expertise, helping you tap into the knowledge of an expert when you have a patient‐specific question that you need to be answered, but you don’t think that they need to have a complete visit with a specialist in-office</a:t>
            </a:r>
          </a:p>
          <a:p>
            <a:pPr>
              <a:lnSpc>
                <a:spcPct val="107000"/>
              </a:lnSpc>
            </a:pPr>
            <a:endParaRPr lang="en-US" sz="1100" dirty="0">
              <a:latin typeface="Arial" panose="020B0604020202020204" pitchFamily="34" charset="0"/>
              <a:cs typeface="Arial" panose="020B0604020202020204" pitchFamily="34" charset="0"/>
            </a:endParaRPr>
          </a:p>
          <a:p>
            <a:pPr>
              <a:lnSpc>
                <a:spcPct val="107000"/>
              </a:lnSpc>
            </a:pPr>
            <a:r>
              <a:rPr lang="en-US" sz="1100" b="1" dirty="0">
                <a:latin typeface="Arial" panose="020B0604020202020204" pitchFamily="34" charset="0"/>
                <a:cs typeface="Arial" panose="020B0604020202020204" pitchFamily="34" charset="0"/>
              </a:rPr>
              <a:t>How E-Consults Work:</a:t>
            </a:r>
            <a:endParaRPr lang="en-US" sz="1100" dirty="0">
              <a:latin typeface="Arial" panose="020B0604020202020204" pitchFamily="34" charset="0"/>
              <a:cs typeface="Arial" panose="020B0604020202020204" pitchFamily="34" charset="0"/>
            </a:endParaRPr>
          </a:p>
          <a:p>
            <a:pPr marL="457200" indent="-274320" algn="l">
              <a:buAutoNum type="arabicPeriod"/>
            </a:pPr>
            <a:r>
              <a:rPr lang="en-US" sz="1100" dirty="0">
                <a:latin typeface="Arial" panose="020B0604020202020204" pitchFamily="34" charset="0"/>
                <a:cs typeface="Arial" panose="020B0604020202020204" pitchFamily="34" charset="0"/>
              </a:rPr>
              <a:t>Ordering providers will place a “Referral to WCM E‐Consult” order to the appropriate specialty. The E‐Consult Referral order will be routed to an In‐Basket Pool in the specialty practice visible as a message in the “E‐Consult” In Basket folder.</a:t>
            </a:r>
          </a:p>
          <a:p>
            <a:pPr marL="457200" indent="-274320" algn="l">
              <a:buAutoNum type="arabicPeriod"/>
            </a:pPr>
            <a:r>
              <a:rPr lang="en-US" sz="1100" dirty="0">
                <a:latin typeface="Arial" panose="020B0604020202020204" pitchFamily="34" charset="0"/>
                <a:cs typeface="Arial" panose="020B0604020202020204" pitchFamily="34" charset="0"/>
              </a:rPr>
              <a:t>The specialty provider taking charge of the “Referral to WCM E‐Consult” folder will generate an “E‐Consult” encounter from the message. Once the appropriate documentation has been completed, the specialist will sign the E‐Consult encounter and send it back to the ordering provider.</a:t>
            </a:r>
          </a:p>
          <a:p>
            <a:pPr marL="457200" indent="-274320" algn="l">
              <a:buAutoNum type="arabicPeriod"/>
            </a:pPr>
            <a:r>
              <a:rPr lang="en-US" sz="1100" dirty="0">
                <a:latin typeface="Arial" panose="020B0604020202020204" pitchFamily="34" charset="0"/>
                <a:cs typeface="Arial" panose="020B0604020202020204" pitchFamily="34" charset="0"/>
              </a:rPr>
              <a:t>The expectation is that E‐Consults be reviewed, documented, signed, and sent back by the specialty provider </a:t>
            </a:r>
            <a:r>
              <a:rPr lang="en-US" sz="1100" b="1" dirty="0">
                <a:latin typeface="Arial" panose="020B0604020202020204" pitchFamily="34" charset="0"/>
                <a:cs typeface="Arial" panose="020B0604020202020204" pitchFamily="34" charset="0"/>
              </a:rPr>
              <a:t>within 48 hours of receiving them.</a:t>
            </a:r>
          </a:p>
          <a:p>
            <a:pPr algn="l"/>
            <a:endParaRPr lang="en-US" sz="1100" b="1" dirty="0">
              <a:latin typeface="Arial" panose="020B0604020202020204" pitchFamily="34" charset="0"/>
              <a:ea typeface="Calibri" panose="020F0502020204030204" pitchFamily="34" charset="0"/>
              <a:cs typeface="Arial" panose="020B0604020202020204" pitchFamily="34" charset="0"/>
            </a:endParaRPr>
          </a:p>
          <a:p>
            <a:pPr algn="l"/>
            <a:r>
              <a:rPr lang="en-US" sz="1100" dirty="0">
                <a:latin typeface="Arial" panose="020B0604020202020204" pitchFamily="34" charset="0"/>
                <a:cs typeface="Arial" panose="020B0604020202020204" pitchFamily="34" charset="0"/>
              </a:rPr>
              <a:t>Participating providers are compensated $60 for each completed E-Consult, payable the month after it is completed.</a:t>
            </a:r>
          </a:p>
          <a:p>
            <a:pPr>
              <a:lnSpc>
                <a:spcPct val="107000"/>
              </a:lnSpc>
            </a:pPr>
            <a:endParaRPr lang="en-US"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100" dirty="0">
                <a:latin typeface="Arial" panose="020B0604020202020204" pitchFamily="34" charset="0"/>
                <a:cs typeface="Arial" panose="020B0604020202020204" pitchFamily="34" charset="0"/>
              </a:rPr>
              <a:t>For additional information or questions about these tools, please reach out to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Andrew Feigelman</a:t>
            </a:r>
            <a:r>
              <a:rPr lang="en-US" sz="1100" dirty="0">
                <a:effectLst/>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 Practice Operations, and visit </a:t>
            </a:r>
            <a:r>
              <a:rPr lang="en-US" sz="1100" dirty="0">
                <a:effectLst/>
                <a:latin typeface="Arial" panose="020B0604020202020204" pitchFamily="34" charset="0"/>
                <a:ea typeface="Calibri" panose="020F0502020204030204" pitchFamily="34" charset="0"/>
                <a:cs typeface="Arial" panose="020B0604020202020204" pitchFamily="34" charset="0"/>
                <a:hlinkClick r:id="rId4"/>
              </a:rPr>
              <a:t>https://practiceops.weillcornell.org/how-to/e-consults</a:t>
            </a:r>
            <a:r>
              <a:rPr lang="en-US" sz="1100" dirty="0">
                <a:effectLst/>
                <a:latin typeface="Arial" panose="020B0604020202020204" pitchFamily="34" charset="0"/>
                <a:ea typeface="Calibri" panose="020F0502020204030204" pitchFamily="34" charset="0"/>
                <a:cs typeface="Arial" panose="020B0604020202020204" pitchFamily="34" charset="0"/>
              </a:rPr>
              <a:t> for job aids and participating clinical departments</a:t>
            </a:r>
            <a:r>
              <a:rPr lang="en-US" sz="1100"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Please consider, any provider can send an E-Consult request, but please review the current clinical departments participating in the program.</a:t>
            </a:r>
          </a:p>
        </p:txBody>
      </p:sp>
    </p:spTree>
    <p:extLst>
      <p:ext uri="{BB962C8B-B14F-4D97-AF65-F5344CB8AC3E}">
        <p14:creationId xmlns:p14="http://schemas.microsoft.com/office/powerpoint/2010/main" val="2927945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0302-BBBC-4556-9A56-1D9D8B8507E3}"/>
              </a:ext>
            </a:extLst>
          </p:cNvPr>
          <p:cNvSpPr>
            <a:spLocks noGrp="1"/>
          </p:cNvSpPr>
          <p:nvPr>
            <p:ph type="title"/>
          </p:nvPr>
        </p:nvSpPr>
        <p:spPr>
          <a:xfrm>
            <a:off x="134111" y="74030"/>
            <a:ext cx="8791449" cy="440320"/>
          </a:xfrm>
        </p:spPr>
        <p:txBody>
          <a:bodyPr>
            <a:noAutofit/>
          </a:bodyPr>
          <a:lstStyle/>
          <a:p>
            <a:r>
              <a:rPr lang="en-US" sz="3200" dirty="0">
                <a:solidFill>
                  <a:srgbClr val="B31B1B"/>
                </a:solidFill>
                <a:latin typeface="Arial" panose="020B0604020202020204" pitchFamily="34" charset="0"/>
                <a:cs typeface="Arial" panose="020B0604020202020204" pitchFamily="34" charset="0"/>
              </a:rPr>
              <a:t>Information Technology &amp; Services (ITS) </a:t>
            </a:r>
          </a:p>
        </p:txBody>
      </p:sp>
      <p:sp>
        <p:nvSpPr>
          <p:cNvPr id="3" name="Content Placeholder 2">
            <a:extLst>
              <a:ext uri="{FF2B5EF4-FFF2-40B4-BE49-F238E27FC236}">
                <a16:creationId xmlns:a16="http://schemas.microsoft.com/office/drawing/2014/main" id="{1C095F50-ADE4-43A1-A780-791EA3171BED}"/>
              </a:ext>
            </a:extLst>
          </p:cNvPr>
          <p:cNvSpPr>
            <a:spLocks noGrp="1"/>
          </p:cNvSpPr>
          <p:nvPr>
            <p:ph sz="quarter" idx="11"/>
          </p:nvPr>
        </p:nvSpPr>
        <p:spPr>
          <a:xfrm>
            <a:off x="213131" y="615950"/>
            <a:ext cx="8712429" cy="4244808"/>
          </a:xfrm>
        </p:spPr>
        <p:txBody>
          <a:bodyPr>
            <a:normAutofit fontScale="92500" lnSpcReduction="20000"/>
          </a:bodyPr>
          <a:lstStyle/>
          <a:p>
            <a:pPr marL="0" indent="0">
              <a:lnSpc>
                <a:spcPct val="110000"/>
              </a:lnSpc>
              <a:buNone/>
            </a:pPr>
            <a:r>
              <a:rPr lang="en-US" altLang="en-US" sz="1300" b="0" dirty="0">
                <a:solidFill>
                  <a:srgbClr val="000000"/>
                </a:solidFill>
                <a:latin typeface="Arial" panose="020B0604020202020204" pitchFamily="34" charset="0"/>
                <a:cs typeface="Arial" panose="020B0604020202020204" pitchFamily="34" charset="0"/>
              </a:rPr>
              <a:t>ITS partners with our faculty to provide an array of technologies that assist with administration and instruction. While our website offers information on all our available services, this page narrows down those that are most used by our faculty. ITS is here to guide you should you have any questions.  Some common services that ITS can assist with:</a:t>
            </a:r>
            <a:endParaRPr lang="en-US" altLang="en-US" sz="1300" b="0" dirty="0">
              <a:solidFill>
                <a:srgbClr val="B31B1B"/>
              </a:solidFill>
              <a:latin typeface="Arial" panose="020B0604020202020204" pitchFamily="34" charset="0"/>
              <a:cs typeface="Arial" panose="020B0604020202020204" pitchFamily="34" charset="0"/>
            </a:endParaRPr>
          </a:p>
          <a:p>
            <a:pPr marL="0" lvl="0" indent="0" eaLnBrk="0" hangingPunct="0">
              <a:lnSpc>
                <a:spcPct val="110000"/>
              </a:lnSpc>
              <a:spcBef>
                <a:spcPct val="0"/>
              </a:spcBef>
              <a:buNone/>
            </a:pPr>
            <a:endParaRPr lang="en-US" altLang="en-US" sz="1300" b="0" dirty="0">
              <a:solidFill>
                <a:srgbClr val="B31B1B"/>
              </a:solidFill>
              <a:latin typeface="Arial" panose="020B0604020202020204" pitchFamily="34" charset="0"/>
              <a:cs typeface="Arial" panose="020B0604020202020204" pitchFamily="34" charset="0"/>
            </a:endParaRPr>
          </a:p>
          <a:p>
            <a:pPr marL="457200" lvl="1" indent="-274320" eaLnBrk="0" hangingPunct="0">
              <a:lnSpc>
                <a:spcPct val="110000"/>
              </a:lnSpc>
              <a:spcBef>
                <a:spcPct val="0"/>
              </a:spcBef>
            </a:pPr>
            <a:r>
              <a:rPr lang="en-US" altLang="en-US" sz="1300" b="0" dirty="0">
                <a:solidFill>
                  <a:srgbClr val="000000"/>
                </a:solidFill>
                <a:latin typeface="Arial" panose="020B0604020202020204" pitchFamily="34" charset="0"/>
                <a:cs typeface="Arial" panose="020B0604020202020204" pitchFamily="34" charset="0"/>
              </a:rPr>
              <a:t>Hardware/Software issues</a:t>
            </a:r>
          </a:p>
          <a:p>
            <a:pPr marL="457200" lvl="1" indent="-274320" eaLnBrk="0" hangingPunct="0">
              <a:lnSpc>
                <a:spcPct val="110000"/>
              </a:lnSpc>
              <a:spcBef>
                <a:spcPct val="0"/>
              </a:spcBef>
            </a:pPr>
            <a:r>
              <a:rPr lang="en-US" altLang="en-US" sz="1300" b="0" dirty="0">
                <a:solidFill>
                  <a:srgbClr val="000000"/>
                </a:solidFill>
                <a:latin typeface="Arial" panose="020B0604020202020204" pitchFamily="34" charset="0"/>
                <a:cs typeface="Arial" panose="020B0604020202020204" pitchFamily="34" charset="0"/>
              </a:rPr>
              <a:t>Tagging devices</a:t>
            </a:r>
          </a:p>
          <a:p>
            <a:pPr marL="457200" lvl="1" indent="-274320" eaLnBrk="0" hangingPunct="0">
              <a:lnSpc>
                <a:spcPct val="110000"/>
              </a:lnSpc>
              <a:spcBef>
                <a:spcPct val="0"/>
              </a:spcBef>
            </a:pPr>
            <a:r>
              <a:rPr lang="en-US" altLang="en-US" sz="1300" b="0" dirty="0">
                <a:solidFill>
                  <a:srgbClr val="000000"/>
                </a:solidFill>
                <a:latin typeface="Arial" panose="020B0604020202020204" pitchFamily="34" charset="0"/>
                <a:cs typeface="Arial" panose="020B0604020202020204" pitchFamily="34" charset="0"/>
              </a:rPr>
              <a:t>Remote access tools</a:t>
            </a:r>
          </a:p>
          <a:p>
            <a:pPr marL="457200" lvl="1" indent="-274320" eaLnBrk="0" hangingPunct="0">
              <a:lnSpc>
                <a:spcPct val="110000"/>
              </a:lnSpc>
              <a:spcBef>
                <a:spcPct val="0"/>
              </a:spcBef>
            </a:pPr>
            <a:r>
              <a:rPr lang="en-US" altLang="en-US" sz="1300" b="0" dirty="0">
                <a:solidFill>
                  <a:srgbClr val="000000"/>
                </a:solidFill>
                <a:latin typeface="Arial" panose="020B0604020202020204" pitchFamily="34" charset="0"/>
                <a:cs typeface="Arial" panose="020B0604020202020204" pitchFamily="34" charset="0"/>
              </a:rPr>
              <a:t>File sharing &amp; file storage </a:t>
            </a:r>
          </a:p>
          <a:p>
            <a:pPr marL="457200" lvl="1" indent="-274320" eaLnBrk="0" hangingPunct="0">
              <a:lnSpc>
                <a:spcPct val="110000"/>
              </a:lnSpc>
              <a:spcBef>
                <a:spcPct val="0"/>
              </a:spcBef>
            </a:pPr>
            <a:r>
              <a:rPr lang="en-US" altLang="en-US" sz="1300" b="0" dirty="0">
                <a:solidFill>
                  <a:srgbClr val="000000"/>
                </a:solidFill>
                <a:latin typeface="Arial" panose="020B0604020202020204" pitchFamily="34" charset="0"/>
                <a:cs typeface="Arial" panose="020B0604020202020204" pitchFamily="34" charset="0"/>
              </a:rPr>
              <a:t>Job Aids, training guides</a:t>
            </a:r>
          </a:p>
          <a:p>
            <a:pPr marL="0" lvl="0" indent="0" eaLnBrk="0" hangingPunct="0">
              <a:lnSpc>
                <a:spcPct val="110000"/>
              </a:lnSpc>
              <a:spcBef>
                <a:spcPct val="0"/>
              </a:spcBef>
              <a:buNone/>
            </a:pPr>
            <a:endParaRPr lang="en-US" altLang="en-US" sz="1300" b="0" dirty="0">
              <a:solidFill>
                <a:srgbClr val="B31B1B"/>
              </a:solidFill>
              <a:latin typeface="Arial" panose="020B0604020202020204" pitchFamily="34" charset="0"/>
              <a:cs typeface="Arial" panose="020B0604020202020204" pitchFamily="34" charset="0"/>
            </a:endParaRPr>
          </a:p>
          <a:p>
            <a:pPr marL="0" lvl="0" indent="0" eaLnBrk="0" hangingPunct="0">
              <a:lnSpc>
                <a:spcPct val="110000"/>
              </a:lnSpc>
              <a:spcBef>
                <a:spcPct val="0"/>
              </a:spcBef>
              <a:buNone/>
            </a:pPr>
            <a:r>
              <a:rPr lang="en-US" altLang="en-US" sz="1300" dirty="0">
                <a:solidFill>
                  <a:srgbClr val="B31B1B"/>
                </a:solidFill>
                <a:latin typeface="Arial" panose="020B0604020202020204" pitchFamily="34" charset="0"/>
                <a:cs typeface="Arial" panose="020B0604020202020204" pitchFamily="34" charset="0"/>
              </a:rPr>
              <a:t>New to WCM?</a:t>
            </a:r>
          </a:p>
          <a:p>
            <a:pPr marL="0" lvl="0" indent="0" eaLnBrk="0" hangingPunct="0">
              <a:lnSpc>
                <a:spcPct val="110000"/>
              </a:lnSpc>
              <a:spcBef>
                <a:spcPct val="0"/>
              </a:spcBef>
              <a:buNone/>
            </a:pPr>
            <a:r>
              <a:rPr lang="en-US" altLang="en-US" sz="1300" b="0" dirty="0">
                <a:solidFill>
                  <a:srgbClr val="000000"/>
                </a:solidFill>
                <a:latin typeface="Arial" panose="020B0604020202020204" pitchFamily="34" charset="0"/>
                <a:cs typeface="Arial" panose="020B0604020202020204" pitchFamily="34" charset="0"/>
              </a:rPr>
              <a:t>Our </a:t>
            </a:r>
            <a:r>
              <a:rPr lang="en-US" altLang="en-US" sz="1300" b="0" dirty="0">
                <a:solidFill>
                  <a:srgbClr val="CF4520"/>
                </a:solidFill>
                <a:latin typeface="Arial" panose="020B0604020202020204" pitchFamily="34" charset="0"/>
                <a:cs typeface="Arial" panose="020B0604020202020204" pitchFamily="34" charset="0"/>
                <a:hlinkClick r:id="rId3"/>
              </a:rPr>
              <a:t>ITS Liaisons</a:t>
            </a:r>
            <a:r>
              <a:rPr lang="en-US" altLang="en-US" sz="1300" b="0" dirty="0">
                <a:solidFill>
                  <a:srgbClr val="000000"/>
                </a:solidFill>
                <a:latin typeface="Arial" panose="020B0604020202020204" pitchFamily="34" charset="0"/>
                <a:cs typeface="Arial" panose="020B0604020202020204" pitchFamily="34" charset="0"/>
              </a:rPr>
              <a:t> can provide guidance on IT services to ensure your technology needs are being met. The team will arrange a one-on-one meeting with you to discuss our services and assist in getting you up and running.  Once a CWID is created and start date is identified, liaisons reach out to the clinical department to set up introductory meetings with new faculty.</a:t>
            </a:r>
            <a:endParaRPr lang="en-US" altLang="en-US" sz="1300" b="0" dirty="0">
              <a:solidFill>
                <a:srgbClr val="B31B1B"/>
              </a:solidFill>
              <a:latin typeface="Arial" panose="020B0604020202020204" pitchFamily="34" charset="0"/>
              <a:cs typeface="Arial" panose="020B0604020202020204" pitchFamily="34" charset="0"/>
            </a:endParaRPr>
          </a:p>
          <a:p>
            <a:pPr marL="0" indent="0" eaLnBrk="0" hangingPunct="0">
              <a:lnSpc>
                <a:spcPct val="110000"/>
              </a:lnSpc>
              <a:spcBef>
                <a:spcPct val="0"/>
              </a:spcBef>
              <a:buNone/>
            </a:pPr>
            <a:endParaRPr lang="en-US" altLang="en-US" sz="1300" b="0" dirty="0">
              <a:solidFill>
                <a:srgbClr val="B31B1B"/>
              </a:solidFill>
              <a:latin typeface="Arial" panose="020B0604020202020204" pitchFamily="34" charset="0"/>
              <a:cs typeface="Arial" panose="020B0604020202020204" pitchFamily="34" charset="0"/>
            </a:endParaRPr>
          </a:p>
          <a:p>
            <a:pPr marL="0" indent="0" eaLnBrk="0" hangingPunct="0">
              <a:lnSpc>
                <a:spcPct val="110000"/>
              </a:lnSpc>
              <a:spcBef>
                <a:spcPct val="0"/>
              </a:spcBef>
              <a:buNone/>
            </a:pPr>
            <a:r>
              <a:rPr lang="en-US" altLang="en-US" sz="1300" dirty="0">
                <a:solidFill>
                  <a:srgbClr val="B31B1B"/>
                </a:solidFill>
                <a:latin typeface="Arial" panose="020B0604020202020204" pitchFamily="34" charset="0"/>
                <a:cs typeface="Arial" panose="020B0604020202020204" pitchFamily="34" charset="0"/>
              </a:rPr>
              <a:t>Resources</a:t>
            </a:r>
          </a:p>
          <a:p>
            <a:pPr marL="0" lvl="0" indent="0" eaLnBrk="0" hangingPunct="0">
              <a:lnSpc>
                <a:spcPct val="110000"/>
              </a:lnSpc>
              <a:spcBef>
                <a:spcPct val="0"/>
              </a:spcBef>
              <a:buNone/>
            </a:pPr>
            <a:r>
              <a:rPr lang="en-US" altLang="en-US" sz="1300" b="0" dirty="0">
                <a:solidFill>
                  <a:srgbClr val="2D2E2D"/>
                </a:solidFill>
                <a:latin typeface="Arial" panose="020B0604020202020204" pitchFamily="34" charset="0"/>
                <a:cs typeface="Arial" panose="020B0604020202020204" pitchFamily="34" charset="0"/>
              </a:rPr>
              <a:t>Our faculty brochures offer an overview of the services you’re eligible to access: </a:t>
            </a:r>
          </a:p>
          <a:p>
            <a:pPr marL="0" lvl="0" indent="0" eaLnBrk="0" hangingPunct="0">
              <a:lnSpc>
                <a:spcPct val="110000"/>
              </a:lnSpc>
              <a:spcBef>
                <a:spcPct val="0"/>
              </a:spcBef>
              <a:buNone/>
            </a:pPr>
            <a:endParaRPr lang="en-US" altLang="en-US" sz="1300" b="0" dirty="0">
              <a:solidFill>
                <a:srgbClr val="2D2E2D"/>
              </a:solidFill>
              <a:latin typeface="Arial" panose="020B0604020202020204" pitchFamily="34" charset="0"/>
              <a:cs typeface="Arial" panose="020B0604020202020204" pitchFamily="34" charset="0"/>
            </a:endParaRPr>
          </a:p>
          <a:p>
            <a:pPr marL="457200" lvl="1" indent="-274320" eaLnBrk="0" hangingPunct="0">
              <a:lnSpc>
                <a:spcPct val="110000"/>
              </a:lnSpc>
              <a:spcBef>
                <a:spcPct val="0"/>
              </a:spcBef>
            </a:pPr>
            <a:r>
              <a:rPr lang="en-US" altLang="en-US" sz="1300" b="0" dirty="0">
                <a:solidFill>
                  <a:srgbClr val="272727"/>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Faculty </a:t>
            </a:r>
            <a:r>
              <a:rPr lang="en-US" altLang="en-US" sz="1300" b="0" dirty="0">
                <a:solidFill>
                  <a:srgbClr val="2D2E2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Brochure</a:t>
            </a:r>
            <a:endParaRPr lang="en-US" altLang="en-US" sz="1300" b="0" dirty="0">
              <a:solidFill>
                <a:srgbClr val="2D2E2D"/>
              </a:solidFill>
              <a:latin typeface="Arial" panose="020B0604020202020204" pitchFamily="34" charset="0"/>
              <a:cs typeface="Arial" panose="020B0604020202020204" pitchFamily="34" charset="0"/>
            </a:endParaRPr>
          </a:p>
          <a:p>
            <a:pPr marL="457200" lvl="1" indent="-274320" eaLnBrk="0" hangingPunct="0">
              <a:lnSpc>
                <a:spcPct val="110000"/>
              </a:lnSpc>
              <a:spcBef>
                <a:spcPct val="0"/>
              </a:spcBef>
            </a:pPr>
            <a:r>
              <a:rPr lang="en-US" altLang="en-US" sz="1300" b="0" dirty="0">
                <a:solidFill>
                  <a:srgbClr val="272727"/>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Voluntary </a:t>
            </a:r>
            <a:r>
              <a:rPr lang="en-US" altLang="en-US" sz="1300" b="0" dirty="0">
                <a:solidFill>
                  <a:srgbClr val="2D2E2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Faculty Brochure</a:t>
            </a:r>
            <a:endParaRPr lang="en-US" altLang="en-US" sz="1300" b="0" dirty="0">
              <a:solidFill>
                <a:srgbClr val="2D2E2D"/>
              </a:solidFill>
              <a:latin typeface="Arial" panose="020B0604020202020204" pitchFamily="34" charset="0"/>
              <a:cs typeface="Arial" panose="020B0604020202020204" pitchFamily="34" charset="0"/>
            </a:endParaRPr>
          </a:p>
          <a:p>
            <a:pPr marL="457200" lvl="1" indent="-274320" eaLnBrk="0" hangingPunct="0">
              <a:lnSpc>
                <a:spcPct val="110000"/>
              </a:lnSpc>
              <a:spcBef>
                <a:spcPct val="0"/>
              </a:spcBef>
            </a:pPr>
            <a:r>
              <a:rPr lang="en-US" altLang="en-US" sz="1300" b="0" dirty="0">
                <a:solidFill>
                  <a:srgbClr val="272727"/>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Emeritus </a:t>
            </a:r>
            <a:r>
              <a:rPr lang="en-US" altLang="en-US" sz="1300" b="0" dirty="0">
                <a:solidFill>
                  <a:srgbClr val="2D2E2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Faculty Flyer</a:t>
            </a:r>
            <a:endParaRPr lang="en-US" altLang="en-US" sz="1300" b="0" dirty="0">
              <a:solidFill>
                <a:srgbClr val="2D2E2D"/>
              </a:solidFill>
              <a:latin typeface="Arial" panose="020B0604020202020204" pitchFamily="34" charset="0"/>
              <a:cs typeface="Arial" panose="020B0604020202020204" pitchFamily="34" charset="0"/>
            </a:endParaRPr>
          </a:p>
          <a:p>
            <a:pPr marL="0" lvl="0" indent="0" eaLnBrk="0" hangingPunct="0">
              <a:lnSpc>
                <a:spcPct val="110000"/>
              </a:lnSpc>
              <a:spcBef>
                <a:spcPct val="0"/>
              </a:spcBef>
            </a:pPr>
            <a:endParaRPr lang="en-US" altLang="en-US" sz="1300" b="0" dirty="0">
              <a:solidFill>
                <a:srgbClr val="CF4520"/>
              </a:solidFill>
              <a:latin typeface="Arial" panose="020B0604020202020204" pitchFamily="34" charset="0"/>
              <a:cs typeface="Arial" panose="020B0604020202020204" pitchFamily="34" charset="0"/>
            </a:endParaRPr>
          </a:p>
          <a:p>
            <a:pPr marL="0" lvl="0" indent="0" eaLnBrk="0" hangingPunct="0">
              <a:lnSpc>
                <a:spcPct val="110000"/>
              </a:lnSpc>
              <a:spcBef>
                <a:spcPct val="0"/>
              </a:spcBef>
              <a:buNone/>
            </a:pPr>
            <a:r>
              <a:rPr lang="en-US" altLang="en-US" sz="1300" b="0" dirty="0">
                <a:solidFill>
                  <a:srgbClr val="000000"/>
                </a:solidFill>
                <a:latin typeface="Arial" panose="020B0604020202020204" pitchFamily="34" charset="0"/>
                <a:cs typeface="Arial" panose="020B0604020202020204" pitchFamily="34" charset="0"/>
              </a:rPr>
              <a:t>For more information on the suite of services provided, visit the ITS website at </a:t>
            </a:r>
            <a:r>
              <a:rPr lang="en-US" altLang="en-US" sz="1300" b="0" dirty="0">
                <a:solidFill>
                  <a:srgbClr val="000000"/>
                </a:solidFill>
                <a:latin typeface="Arial" panose="020B0604020202020204" pitchFamily="34" charset="0"/>
                <a:cs typeface="Arial" panose="020B0604020202020204" pitchFamily="34" charset="0"/>
                <a:hlinkClick r:id="rId7"/>
              </a:rPr>
              <a:t>https://its.weill.cornell.edu/</a:t>
            </a:r>
            <a:r>
              <a:rPr lang="en-US" altLang="en-US" sz="1300" b="0" dirty="0">
                <a:solidFill>
                  <a:srgbClr val="000000"/>
                </a:solidFill>
                <a:latin typeface="Arial" panose="020B0604020202020204" pitchFamily="34" charset="0"/>
                <a:cs typeface="Arial" panose="020B0604020202020204" pitchFamily="34" charset="0"/>
              </a:rPr>
              <a:t> </a:t>
            </a:r>
          </a:p>
          <a:p>
            <a:pPr marL="0" lvl="0" indent="0" eaLnBrk="0" hangingPunct="0">
              <a:lnSpc>
                <a:spcPct val="110000"/>
              </a:lnSpc>
              <a:spcBef>
                <a:spcPct val="0"/>
              </a:spcBef>
              <a:buNone/>
            </a:pPr>
            <a:endParaRPr lang="en-US" altLang="en-US" sz="1200" b="0" dirty="0">
              <a:solidFill>
                <a:srgbClr val="000000"/>
              </a:solidFill>
              <a:latin typeface="+mn-lt"/>
            </a:endParaRPr>
          </a:p>
          <a:p>
            <a:pPr marL="0" lvl="0" indent="0" eaLnBrk="0" hangingPunct="0">
              <a:spcBef>
                <a:spcPct val="0"/>
              </a:spcBef>
              <a:buNone/>
            </a:pPr>
            <a:endParaRPr lang="en-US" sz="1300" b="0" dirty="0">
              <a:solidFill>
                <a:srgbClr val="000000"/>
              </a:solidFill>
              <a:latin typeface="+mn-lt"/>
            </a:endParaRPr>
          </a:p>
        </p:txBody>
      </p:sp>
    </p:spTree>
    <p:extLst>
      <p:ext uri="{BB962C8B-B14F-4D97-AF65-F5344CB8AC3E}">
        <p14:creationId xmlns:p14="http://schemas.microsoft.com/office/powerpoint/2010/main" val="1332879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128016" y="67452"/>
            <a:ext cx="8229600" cy="521659"/>
          </a:xfrm>
        </p:spPr>
        <p:txBody>
          <a:bodyPr>
            <a:normAutofit fontScale="90000"/>
          </a:bodyPr>
          <a:lstStyle/>
          <a:p>
            <a:r>
              <a:rPr lang="en-US" dirty="0">
                <a:latin typeface="Arial" panose="020B0604020202020204" pitchFamily="34" charset="0"/>
                <a:cs typeface="Arial" panose="020B0604020202020204" pitchFamily="34" charset="0"/>
              </a:rPr>
              <a:t>Compliance &amp; Privacy</a:t>
            </a:r>
          </a:p>
        </p:txBody>
      </p:sp>
      <p:sp>
        <p:nvSpPr>
          <p:cNvPr id="5" name="Rectangle 4">
            <a:extLst>
              <a:ext uri="{FF2B5EF4-FFF2-40B4-BE49-F238E27FC236}">
                <a16:creationId xmlns:a16="http://schemas.microsoft.com/office/drawing/2014/main" id="{D8B615E7-6B9C-4C44-ADF5-3DDF22A3BC97}"/>
              </a:ext>
            </a:extLst>
          </p:cNvPr>
          <p:cNvSpPr/>
          <p:nvPr/>
        </p:nvSpPr>
        <p:spPr>
          <a:xfrm>
            <a:off x="128016" y="786384"/>
            <a:ext cx="8881872" cy="3706368"/>
          </a:xfrm>
          <a:prstGeom prst="rect">
            <a:avLst/>
          </a:prstGeom>
        </p:spPr>
        <p:txBody>
          <a:bodyPr wrap="square">
            <a:spAutoFit/>
          </a:bodyPr>
          <a:lstStyle/>
          <a:p>
            <a:endParaRPr lang="en-US" dirty="0">
              <a:solidFill>
                <a:srgbClr val="000000"/>
              </a:solidFill>
            </a:endParaRPr>
          </a:p>
        </p:txBody>
      </p:sp>
      <p:sp>
        <p:nvSpPr>
          <p:cNvPr id="3" name="TextBox 2">
            <a:extLst>
              <a:ext uri="{FF2B5EF4-FFF2-40B4-BE49-F238E27FC236}">
                <a16:creationId xmlns:a16="http://schemas.microsoft.com/office/drawing/2014/main" id="{61857DC4-96C9-4511-A18E-DAE2B4C9A056}"/>
              </a:ext>
            </a:extLst>
          </p:cNvPr>
          <p:cNvSpPr txBox="1"/>
          <p:nvPr/>
        </p:nvSpPr>
        <p:spPr>
          <a:xfrm>
            <a:off x="158496" y="631762"/>
            <a:ext cx="8851392" cy="365484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Privacy Office ensures Weill Cornell Medicine complies with state and federal privacy standards, such as HIPAA. In addition, the office protects the confidentiality and integrity of sensitive information generated and distributed throughout the institution.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Compliance Office serves as a subject matter resource responsible for promoting institutional compliance program effectiveness and effective risk-based management. The Compliance Office strives to create a culture that supports a collaborative, risk-based decision approach to providing guidance and practical solutions to real-time regulatory challenges.</a:t>
            </a:r>
          </a:p>
          <a:p>
            <a:endParaRPr lang="en-US" sz="11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WCM workforce members are required to complete new hire and annual compliance and privacy training. Training is based on your role and job-related duties, including:</a:t>
            </a:r>
          </a:p>
          <a:p>
            <a:pPr lvl="1" indent="-274320">
              <a:buFont typeface="Arial" panose="020B0604020202020204" pitchFamily="34" charset="0"/>
              <a:buChar char="•"/>
            </a:pPr>
            <a:r>
              <a:rPr lang="en-US" sz="1400" dirty="0">
                <a:latin typeface="Arial" panose="020B0604020202020204" pitchFamily="34" charset="0"/>
                <a:cs typeface="Arial" panose="020B0604020202020204" pitchFamily="34" charset="0"/>
              </a:rPr>
              <a:t>Annual Hospital Training (via Weill Business Gateway – wbg.weill.cornell.edu) </a:t>
            </a:r>
          </a:p>
          <a:p>
            <a:pPr lvl="1" indent="-274320">
              <a:buFont typeface="Arial" panose="020B0604020202020204" pitchFamily="34" charset="0"/>
              <a:buChar char="•"/>
            </a:pPr>
            <a:r>
              <a:rPr lang="en-US" sz="1400" dirty="0">
                <a:latin typeface="Arial" panose="020B0604020202020204" pitchFamily="34" charset="0"/>
                <a:cs typeface="Arial" panose="020B0604020202020204" pitchFamily="34" charset="0"/>
              </a:rPr>
              <a:t>Conflict of Interest Training (via Weill Business Gateway – wbg.weill.cornell.edu)</a:t>
            </a:r>
          </a:p>
          <a:p>
            <a:pPr lvl="1" indent="-274320">
              <a:buFont typeface="Arial" panose="020B0604020202020204" pitchFamily="34" charset="0"/>
              <a:buChar char="•"/>
            </a:pPr>
            <a:r>
              <a:rPr lang="en-US" sz="1400" dirty="0">
                <a:latin typeface="Arial" panose="020B0604020202020204" pitchFamily="34" charset="0"/>
                <a:cs typeface="Arial" panose="020B0604020202020204" pitchFamily="34" charset="0"/>
              </a:rPr>
              <a:t>PATH (General Compliance &amp; Physician at Teaching Hospital) Training</a:t>
            </a:r>
          </a:p>
          <a:p>
            <a:pPr marL="914400" lvl="3"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To request access, contact </a:t>
            </a:r>
            <a:r>
              <a:rPr lang="en-US" sz="1200" dirty="0">
                <a:latin typeface="Arial" panose="020B0604020202020204" pitchFamily="34" charset="0"/>
                <a:cs typeface="Arial" panose="020B0604020202020204" pitchFamily="34" charset="0"/>
                <a:hlinkClick r:id="rId3"/>
              </a:rPr>
              <a:t>compliance-training@med.cornell.edu</a:t>
            </a:r>
            <a:r>
              <a:rPr lang="en-US" sz="12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4"/>
              </a:rPr>
              <a:t>https://compliance.weill.cornell.edu/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941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2FC8-15B9-44C9-AA8C-A7564730EB2C}"/>
              </a:ext>
            </a:extLst>
          </p:cNvPr>
          <p:cNvSpPr>
            <a:spLocks noGrp="1"/>
          </p:cNvSpPr>
          <p:nvPr>
            <p:ph type="title"/>
          </p:nvPr>
        </p:nvSpPr>
        <p:spPr>
          <a:xfrm>
            <a:off x="75805" y="58477"/>
            <a:ext cx="8229600" cy="521659"/>
          </a:xfrm>
        </p:spPr>
        <p:txBody>
          <a:bodyPr>
            <a:normAutofit fontScale="90000"/>
          </a:bodyPr>
          <a:lstStyle/>
          <a:p>
            <a:r>
              <a:rPr lang="en-US" dirty="0">
                <a:latin typeface="Arial" panose="020B0604020202020204" pitchFamily="34" charset="0"/>
                <a:cs typeface="Arial" panose="020B0604020202020204" pitchFamily="34" charset="0"/>
              </a:rPr>
              <a:t>Office of Institutional Equity</a:t>
            </a:r>
          </a:p>
        </p:txBody>
      </p:sp>
      <p:sp>
        <p:nvSpPr>
          <p:cNvPr id="5" name="Rectangle 4">
            <a:extLst>
              <a:ext uri="{FF2B5EF4-FFF2-40B4-BE49-F238E27FC236}">
                <a16:creationId xmlns:a16="http://schemas.microsoft.com/office/drawing/2014/main" id="{D8B615E7-6B9C-4C44-ADF5-3DDF22A3BC97}"/>
              </a:ext>
            </a:extLst>
          </p:cNvPr>
          <p:cNvSpPr/>
          <p:nvPr/>
        </p:nvSpPr>
        <p:spPr>
          <a:xfrm>
            <a:off x="128016" y="786384"/>
            <a:ext cx="8881872" cy="3706368"/>
          </a:xfrm>
          <a:prstGeom prst="rect">
            <a:avLst/>
          </a:prstGeom>
        </p:spPr>
        <p:txBody>
          <a:bodyPr wrap="square">
            <a:spAutoFit/>
          </a:bodyPr>
          <a:lstStyle/>
          <a:p>
            <a:endParaRPr lang="en-US" dirty="0">
              <a:solidFill>
                <a:srgbClr val="000000"/>
              </a:solidFill>
            </a:endParaRPr>
          </a:p>
        </p:txBody>
      </p:sp>
      <p:sp>
        <p:nvSpPr>
          <p:cNvPr id="3" name="TextBox 2">
            <a:extLst>
              <a:ext uri="{FF2B5EF4-FFF2-40B4-BE49-F238E27FC236}">
                <a16:creationId xmlns:a16="http://schemas.microsoft.com/office/drawing/2014/main" id="{61857DC4-96C9-4511-A18E-DAE2B4C9A056}"/>
              </a:ext>
            </a:extLst>
          </p:cNvPr>
          <p:cNvSpPr txBox="1"/>
          <p:nvPr/>
        </p:nvSpPr>
        <p:spPr>
          <a:xfrm>
            <a:off x="128016" y="640334"/>
            <a:ext cx="8851392" cy="378565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Office of Institutional Equity works closely with stakeholders in the Office of Diversity and Inclusion, Office of Faculty, Human Resources, University Counsel, and the Cornell Center for Health Equity. This cohort is responsible for all investigations into claims of discrimination/harassment and helps develop, coordinate, and operationalize institutional programs designed to advance equity, inclusion, respect, trust, and excellence at Weill Cornell Medicine.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Office of Institutional Equity collaborates internally and externally to best leverage its resources to support all faculty, staff, and students at WCM by:    </a:t>
            </a:r>
          </a:p>
          <a:p>
            <a:endParaRPr lang="en-US" sz="1200" dirty="0">
              <a:latin typeface="Arial" panose="020B0604020202020204" pitchFamily="34" charset="0"/>
              <a:cs typeface="Arial" panose="020B0604020202020204" pitchFamily="34" charset="0"/>
            </a:endParaRPr>
          </a:p>
          <a:p>
            <a:pPr marL="457200"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Creating a consistent framework for conducting investigations of faculty, staff, student, and trainee reports of discrimination, harassment, and bias at WCM, including Title IX, Title VII, and others</a:t>
            </a:r>
          </a:p>
          <a:p>
            <a:pPr marL="457200"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Developing and delivering training programs, consultations, and other learning opportunities to combat bias and harassment in the WCM community</a:t>
            </a:r>
          </a:p>
          <a:p>
            <a:pPr marL="457200"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Providing institutional consistency and oversight to ensure equitable hiring, promotion, and pay practices, working with Human Resources, academic search committees, the Office of Faculty, and individual departments</a:t>
            </a:r>
          </a:p>
          <a:p>
            <a:pPr marL="457200"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Fostering institutional and department-based inclusion and engagement with workshops, counseling, and programming.</a:t>
            </a:r>
          </a:p>
          <a:p>
            <a:pPr marL="457200" indent="-274320">
              <a:buFont typeface="Arial" panose="020B0604020202020204" pitchFamily="34" charset="0"/>
              <a:buChar char="•"/>
            </a:pPr>
            <a:r>
              <a:rPr lang="en-US" sz="1200" dirty="0">
                <a:latin typeface="Arial" panose="020B0604020202020204" pitchFamily="34" charset="0"/>
                <a:cs typeface="Arial" panose="020B0604020202020204" pitchFamily="34" charset="0"/>
              </a:rPr>
              <a:t>Overseeing staff initiatives designed to promote a culture of inclusion, encourage performance excellence, and collaborate with community programs in New York City.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about the Office of Institutional Equity including collaborators at WCM, the incident reporting process/portal, training and education programs, and the commitment to staff equity and belonging, visit: </a:t>
            </a:r>
            <a:r>
              <a:rPr lang="en-US" sz="1200" dirty="0">
                <a:latin typeface="Arial" panose="020B0604020202020204" pitchFamily="34" charset="0"/>
                <a:cs typeface="Arial" panose="020B0604020202020204" pitchFamily="34" charset="0"/>
                <a:hlinkClick r:id="rId3"/>
              </a:rPr>
              <a:t>https://equity.weill.cornell.edu/</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96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C4C2-5435-4DF8-B74B-532AA3AB4145}"/>
              </a:ext>
            </a:extLst>
          </p:cNvPr>
          <p:cNvSpPr>
            <a:spLocks noGrp="1"/>
          </p:cNvSpPr>
          <p:nvPr>
            <p:ph type="title"/>
          </p:nvPr>
        </p:nvSpPr>
        <p:spPr>
          <a:xfrm>
            <a:off x="125361" y="99934"/>
            <a:ext cx="8229600" cy="857250"/>
          </a:xfrm>
        </p:spPr>
        <p:txBody>
          <a:bodyPr>
            <a:normAutofit/>
          </a:bodyPr>
          <a:lstStyle/>
          <a:p>
            <a:r>
              <a:rPr lang="en-US" sz="3200" dirty="0">
                <a:latin typeface="Arial" panose="020B0604020202020204" pitchFamily="34" charset="0"/>
                <a:cs typeface="Arial" panose="020B0604020202020204" pitchFamily="34" charset="0"/>
              </a:rPr>
              <a:t>Patient Access &amp; Operations</a:t>
            </a:r>
          </a:p>
        </p:txBody>
      </p:sp>
      <p:sp>
        <p:nvSpPr>
          <p:cNvPr id="3" name="Content Placeholder 2">
            <a:extLst>
              <a:ext uri="{FF2B5EF4-FFF2-40B4-BE49-F238E27FC236}">
                <a16:creationId xmlns:a16="http://schemas.microsoft.com/office/drawing/2014/main" id="{5F6EC440-F61F-415E-9F61-3F13DDA8FC16}"/>
              </a:ext>
            </a:extLst>
          </p:cNvPr>
          <p:cNvSpPr>
            <a:spLocks noGrp="1"/>
          </p:cNvSpPr>
          <p:nvPr>
            <p:ph sz="quarter" idx="11"/>
          </p:nvPr>
        </p:nvSpPr>
        <p:spPr>
          <a:xfrm>
            <a:off x="213131" y="719074"/>
            <a:ext cx="8724613" cy="3851492"/>
          </a:xfrm>
        </p:spPr>
        <p:txBody>
          <a:bodyPr>
            <a:normAutofit/>
          </a:bodyPr>
          <a:lstStyle/>
          <a:p>
            <a:pPr marL="0" indent="0" algn="l">
              <a:buNone/>
            </a:pPr>
            <a:r>
              <a:rPr lang="en-US" sz="1200" b="0" dirty="0">
                <a:latin typeface="Arial" panose="020B0604020202020204" pitchFamily="34" charset="0"/>
                <a:cs typeface="Arial" panose="020B0604020202020204" pitchFamily="34" charset="0"/>
              </a:rPr>
              <a:t>The Patient Access &amp; Operations group partners with clinical departments to help provide patients with the best possible visit, at convenient times and with efficient processes. We strive to ensure that every patient is treated with empathy, respect, and dignity. The group’s many process improvement projects are always tied to our core mission: to improve access, develop and hone operational effectiveness across the Physician Organization, and enhance the quality of the patient experience.</a:t>
            </a:r>
          </a:p>
          <a:p>
            <a:pPr marL="0" indent="0" algn="l">
              <a:buNone/>
            </a:pPr>
            <a:endParaRPr lang="en-US" sz="1200" b="0" dirty="0">
              <a:latin typeface="Arial" panose="020B0604020202020204" pitchFamily="34" charset="0"/>
              <a:cs typeface="Arial" panose="020B0604020202020204" pitchFamily="34" charset="0"/>
            </a:endParaRPr>
          </a:p>
          <a:p>
            <a:pPr marL="0" indent="0">
              <a:buNone/>
            </a:pPr>
            <a:r>
              <a:rPr lang="en-US" sz="1200" b="0" dirty="0">
                <a:latin typeface="Arial" panose="020B0604020202020204" pitchFamily="34" charset="0"/>
                <a:cs typeface="Arial" panose="020B0604020202020204" pitchFamily="34" charset="0"/>
              </a:rPr>
              <a:t>Recent and ongoing projects/services under the Practice Access &amp; Operations group:</a:t>
            </a:r>
            <a:br>
              <a:rPr lang="en-US" sz="1200" b="0" dirty="0">
                <a:latin typeface="Arial" panose="020B0604020202020204" pitchFamily="34" charset="0"/>
                <a:cs typeface="Arial" panose="020B0604020202020204" pitchFamily="34" charset="0"/>
              </a:rPr>
            </a:br>
            <a:endParaRPr lang="en-US" sz="1200" b="0" dirty="0">
              <a:latin typeface="Arial" panose="020B0604020202020204" pitchFamily="34" charset="0"/>
              <a:cs typeface="Arial" panose="020B0604020202020204" pitchFamily="34" charset="0"/>
            </a:endParaRPr>
          </a:p>
          <a:p>
            <a:pPr marL="457200" indent="-274320"/>
            <a:r>
              <a:rPr lang="en-US" sz="1200" b="0" dirty="0">
                <a:latin typeface="Arial" panose="020B0604020202020204" pitchFamily="34" charset="0"/>
                <a:cs typeface="Arial" panose="020B0604020202020204" pitchFamily="34" charset="0"/>
              </a:rPr>
              <a:t>Enabling </a:t>
            </a:r>
            <a:r>
              <a:rPr lang="en-US" sz="1200" dirty="0">
                <a:latin typeface="Arial" panose="020B0604020202020204" pitchFamily="34" charset="0"/>
                <a:cs typeface="Arial" panose="020B0604020202020204" pitchFamily="34" charset="0"/>
              </a:rPr>
              <a:t>online scheduling</a:t>
            </a:r>
            <a:r>
              <a:rPr lang="en-US" sz="1200" b="0" dirty="0">
                <a:latin typeface="Arial" panose="020B0604020202020204" pitchFamily="34" charset="0"/>
                <a:cs typeface="Arial" panose="020B0604020202020204" pitchFamily="34" charset="0"/>
              </a:rPr>
              <a:t> through our website and patient portal for several specialties &amp; providers</a:t>
            </a:r>
          </a:p>
          <a:p>
            <a:pPr marL="457200" indent="-274320"/>
            <a:r>
              <a:rPr lang="en-US" sz="1200" dirty="0">
                <a:latin typeface="Arial" panose="020B0604020202020204" pitchFamily="34" charset="0"/>
                <a:cs typeface="Arial" panose="020B0604020202020204" pitchFamily="34" charset="0"/>
              </a:rPr>
              <a:t>Template optimization </a:t>
            </a:r>
            <a:r>
              <a:rPr lang="en-US" sz="1200" b="0" dirty="0">
                <a:latin typeface="Arial" panose="020B0604020202020204" pitchFamily="34" charset="0"/>
                <a:cs typeface="Arial" panose="020B0604020202020204" pitchFamily="34" charset="0"/>
              </a:rPr>
              <a:t>efforts to enhance patient access</a:t>
            </a:r>
          </a:p>
          <a:p>
            <a:pPr marL="457200" indent="-274320"/>
            <a:r>
              <a:rPr lang="en-US" sz="1200" b="0" dirty="0">
                <a:latin typeface="Arial" panose="020B0604020202020204" pitchFamily="34" charset="0"/>
                <a:cs typeface="Arial" panose="020B0604020202020204" pitchFamily="34" charset="0"/>
              </a:rPr>
              <a:t>Monthly hosting of the </a:t>
            </a:r>
            <a:r>
              <a:rPr lang="en-US" sz="1200" dirty="0">
                <a:latin typeface="Arial" panose="020B0604020202020204" pitchFamily="34" charset="0"/>
                <a:cs typeface="Arial" panose="020B0604020202020204" pitchFamily="34" charset="0"/>
              </a:rPr>
              <a:t>Practice Solutions Leadership Forum, </a:t>
            </a:r>
            <a:r>
              <a:rPr lang="en-US" sz="1200" b="0" dirty="0">
                <a:latin typeface="Arial" panose="020B0604020202020204" pitchFamily="34" charset="0"/>
                <a:cs typeface="Arial" panose="020B0604020202020204" pitchFamily="34" charset="0"/>
              </a:rPr>
              <a:t>a gathering of operational and administrative leads across our clinical departments to identify best practices,  share opportunities for standardization, operational solutions, and communicate key updates to practices </a:t>
            </a:r>
          </a:p>
          <a:p>
            <a:pPr marL="457200" indent="-274320"/>
            <a:r>
              <a:rPr lang="en-US" sz="1200" dirty="0">
                <a:latin typeface="Arial" panose="020B0604020202020204" pitchFamily="34" charset="0"/>
                <a:cs typeface="Arial" panose="020B0604020202020204" pitchFamily="34" charset="0"/>
              </a:rPr>
              <a:t>Referral Optimization </a:t>
            </a:r>
            <a:r>
              <a:rPr lang="en-US" sz="1200" b="0" dirty="0">
                <a:latin typeface="Arial" panose="020B0604020202020204" pitchFamily="34" charset="0"/>
                <a:cs typeface="Arial" panose="020B0604020202020204" pitchFamily="34" charset="0"/>
              </a:rPr>
              <a:t>to ensure continuity and coordination of care for all patients</a:t>
            </a:r>
            <a:endParaRPr lang="en-US" sz="1200" dirty="0">
              <a:latin typeface="Arial" panose="020B0604020202020204" pitchFamily="34" charset="0"/>
              <a:cs typeface="Arial" panose="020B0604020202020204" pitchFamily="34" charset="0"/>
            </a:endParaRPr>
          </a:p>
          <a:p>
            <a:pPr marL="457200" indent="-274320"/>
            <a:r>
              <a:rPr lang="en-US" sz="1200" dirty="0">
                <a:latin typeface="Arial" panose="020B0604020202020204" pitchFamily="34" charset="0"/>
                <a:cs typeface="Arial" panose="020B0604020202020204" pitchFamily="34" charset="0"/>
              </a:rPr>
              <a:t>Front Door to Care, </a:t>
            </a:r>
            <a:r>
              <a:rPr lang="en-US" sz="1200" b="0" dirty="0">
                <a:latin typeface="Arial" panose="020B0604020202020204" pitchFamily="34" charset="0"/>
                <a:cs typeface="Arial" panose="020B0604020202020204" pitchFamily="34" charset="0"/>
              </a:rPr>
              <a:t>a joint initiative with NewYork Presbyterian and Columbia to standardize the patient care experience</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0" dirty="0">
                <a:latin typeface="Arial" panose="020B0604020202020204" pitchFamily="34" charset="0"/>
                <a:cs typeface="Arial" panose="020B0604020202020204" pitchFamily="34" charset="0"/>
              </a:rPr>
              <a:t>For more information, including How-To guides, operational policies and more, visit </a:t>
            </a:r>
            <a:r>
              <a:rPr lang="en-US" sz="1200" b="0" dirty="0">
                <a:latin typeface="Arial" panose="020B0604020202020204" pitchFamily="34" charset="0"/>
                <a:cs typeface="Arial" panose="020B0604020202020204" pitchFamily="34" charset="0"/>
                <a:hlinkClick r:id="rId3"/>
              </a:rPr>
              <a:t>https://practiceops.weillcornell.org/</a:t>
            </a:r>
            <a:r>
              <a:rPr lang="en-US" sz="1200" b="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15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11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85336" y="207034"/>
            <a:ext cx="6534509" cy="478766"/>
          </a:xfrm>
        </p:spPr>
        <p:txBody>
          <a:bodyPr>
            <a:normAutofit fontScale="90000"/>
          </a:bodyPr>
          <a:lstStyle/>
          <a:p>
            <a:br>
              <a:rPr lang="en-US" dirty="0">
                <a:solidFill>
                  <a:schemeClr val="bg1"/>
                </a:solidFill>
              </a:rPr>
            </a:br>
            <a:endParaRPr lang="en-US" dirty="0">
              <a:solidFill>
                <a:schemeClr val="bg1"/>
              </a:solidFill>
            </a:endParaRPr>
          </a:p>
        </p:txBody>
      </p:sp>
      <p:sp>
        <p:nvSpPr>
          <p:cNvPr id="8" name="Rectangle 7"/>
          <p:cNvSpPr/>
          <p:nvPr/>
        </p:nvSpPr>
        <p:spPr>
          <a:xfrm>
            <a:off x="953813" y="207034"/>
            <a:ext cx="7409793" cy="4262490"/>
          </a:xfrm>
          <a:prstGeom prst="rect">
            <a:avLst/>
          </a:prstGeom>
          <a:solidFill>
            <a:srgbClr val="B31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Title 1"/>
          <p:cNvSpPr txBox="1">
            <a:spLocks/>
          </p:cNvSpPr>
          <p:nvPr/>
        </p:nvSpPr>
        <p:spPr>
          <a:xfrm>
            <a:off x="1410942" y="1265992"/>
            <a:ext cx="6263892" cy="742436"/>
          </a:xfrm>
          <a:prstGeom prst="rect">
            <a:avLst/>
          </a:prstGeom>
        </p:spPr>
        <p:txBody>
          <a:bodyPr vert="horz" lIns="0" tIns="0" rIns="68580" bIns="34290" rtlCol="0" anchor="t">
            <a:noAutofit/>
          </a:bodyPr>
          <a:lstStyle>
            <a:lvl1pPr algn="l" defTabSz="457200" rtl="0" eaLnBrk="1" latinLnBrk="0" hangingPunct="1">
              <a:spcBef>
                <a:spcPct val="0"/>
              </a:spcBef>
              <a:buNone/>
              <a:defRPr sz="3600" kern="1200">
                <a:solidFill>
                  <a:srgbClr val="A20815"/>
                </a:solidFill>
                <a:latin typeface="Arial"/>
                <a:ea typeface="+mj-ea"/>
                <a:cs typeface="Arial"/>
              </a:defRPr>
            </a:lvl1pPr>
          </a:lstStyle>
          <a:p>
            <a:r>
              <a:rPr lang="en-US" sz="4500" b="1" dirty="0">
                <a:solidFill>
                  <a:schemeClr val="bg1"/>
                </a:solidFill>
                <a:latin typeface="Arial" panose="020B0604020202020204" pitchFamily="34" charset="0"/>
                <a:ea typeface="+mn-ea"/>
                <a:cs typeface="Arial" panose="020B0604020202020204" pitchFamily="34" charset="0"/>
              </a:rPr>
              <a:t>Care. Discover. Teach.</a:t>
            </a:r>
          </a:p>
          <a:p>
            <a:endParaRPr lang="en-US" sz="2100" dirty="0">
              <a:solidFill>
                <a:schemeClr val="bg1"/>
              </a:solidFill>
            </a:endParaRPr>
          </a:p>
          <a:p>
            <a:r>
              <a:rPr lang="en-US" sz="1600" b="1" dirty="0">
                <a:solidFill>
                  <a:schemeClr val="bg1"/>
                </a:solidFill>
                <a:latin typeface="Arial" panose="020B0604020202020204" pitchFamily="34" charset="0"/>
                <a:ea typeface="+mn-ea"/>
                <a:cs typeface="Arial" panose="020B0604020202020204" pitchFamily="34" charset="0"/>
              </a:rPr>
              <a:t>With a legacy of putting patients first, Weill Cornell Medicine is committed to providing exemplary and individualized clinical care, making groundbreaking biomedical discoveries, and educating generations of exceptional doctors and scientists.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43" y="273383"/>
            <a:ext cx="1941113" cy="850392"/>
          </a:xfrm>
          <a:prstGeom prst="rect">
            <a:avLst/>
          </a:prstGeom>
        </p:spPr>
      </p:pic>
    </p:spTree>
    <p:extLst>
      <p:ext uri="{BB962C8B-B14F-4D97-AF65-F5344CB8AC3E}">
        <p14:creationId xmlns:p14="http://schemas.microsoft.com/office/powerpoint/2010/main" val="32773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BA1E-0FCF-4ACE-9356-2555DC01C476}"/>
              </a:ext>
            </a:extLst>
          </p:cNvPr>
          <p:cNvSpPr>
            <a:spLocks noGrp="1"/>
          </p:cNvSpPr>
          <p:nvPr>
            <p:ph type="title"/>
          </p:nvPr>
        </p:nvSpPr>
        <p:spPr>
          <a:xfrm>
            <a:off x="153338" y="120689"/>
            <a:ext cx="8229600" cy="857250"/>
          </a:xfrm>
        </p:spPr>
        <p:txBody>
          <a:bodyPr>
            <a:normAutofit/>
          </a:bodyPr>
          <a:lstStyle/>
          <a:p>
            <a:r>
              <a:rPr lang="en-US" dirty="0">
                <a:latin typeface="Arial" panose="020B0604020202020204" pitchFamily="34" charset="0"/>
                <a:cs typeface="Arial" panose="020B0604020202020204" pitchFamily="34" charset="0"/>
              </a:rPr>
              <a:t>Our History</a:t>
            </a:r>
          </a:p>
        </p:txBody>
      </p:sp>
      <p:graphicFrame>
        <p:nvGraphicFramePr>
          <p:cNvPr id="4" name="Content Placeholder 3">
            <a:extLst>
              <a:ext uri="{FF2B5EF4-FFF2-40B4-BE49-F238E27FC236}">
                <a16:creationId xmlns:a16="http://schemas.microsoft.com/office/drawing/2014/main" id="{F22549B2-31DE-43E2-B1FD-00EDD7D2B727}"/>
              </a:ext>
            </a:extLst>
          </p:cNvPr>
          <p:cNvGraphicFramePr>
            <a:graphicFrameLocks noGrp="1"/>
          </p:cNvGraphicFramePr>
          <p:nvPr>
            <p:ph sz="quarter" idx="11"/>
            <p:extLst>
              <p:ext uri="{D42A27DB-BD31-4B8C-83A1-F6EECF244321}">
                <p14:modId xmlns:p14="http://schemas.microsoft.com/office/powerpoint/2010/main" val="70250917"/>
              </p:ext>
            </p:extLst>
          </p:nvPr>
        </p:nvGraphicFramePr>
        <p:xfrm>
          <a:off x="100584" y="723900"/>
          <a:ext cx="8942832"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C6FA4924-4B89-486B-8DD6-0955CC7DAD5A}"/>
              </a:ext>
            </a:extLst>
          </p:cNvPr>
          <p:cNvSpPr/>
          <p:nvPr/>
        </p:nvSpPr>
        <p:spPr>
          <a:xfrm>
            <a:off x="220980" y="2564130"/>
            <a:ext cx="408940" cy="4089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16065605-B08D-4E0E-BE07-336245CCAA2F}"/>
              </a:ext>
            </a:extLst>
          </p:cNvPr>
          <p:cNvSpPr txBox="1"/>
          <p:nvPr/>
        </p:nvSpPr>
        <p:spPr>
          <a:xfrm>
            <a:off x="-29083" y="3246981"/>
            <a:ext cx="909066" cy="590931"/>
          </a:xfrm>
          <a:prstGeom prst="rect">
            <a:avLst/>
          </a:prstGeom>
          <a:noFill/>
        </p:spPr>
        <p:txBody>
          <a:bodyPr wrap="square" rtlCol="0">
            <a:spAutoFit/>
          </a:bodyPr>
          <a:lstStyle/>
          <a:p>
            <a:pPr algn="ctr" defTabSz="311142">
              <a:lnSpc>
                <a:spcPct val="90000"/>
              </a:lnSpc>
              <a:spcBef>
                <a:spcPct val="0"/>
              </a:spcBef>
              <a:spcAft>
                <a:spcPct val="35000"/>
              </a:spcAft>
            </a:pPr>
            <a:r>
              <a:rPr lang="en-US" sz="900" b="1" dirty="0">
                <a:solidFill>
                  <a:srgbClr val="2D2E2D">
                    <a:hueOff val="0"/>
                    <a:satOff val="0"/>
                    <a:lumOff val="0"/>
                    <a:alphaOff val="0"/>
                  </a:srgbClr>
                </a:solidFill>
                <a:latin typeface="Arial" panose="020B0604020202020204" pitchFamily="34" charset="0"/>
                <a:cs typeface="Arial" panose="020B0604020202020204" pitchFamily="34" charset="0"/>
              </a:rPr>
              <a:t>1771:                              </a:t>
            </a:r>
            <a:r>
              <a:rPr lang="en-US" sz="900" dirty="0">
                <a:solidFill>
                  <a:srgbClr val="2D2E2D">
                    <a:hueOff val="0"/>
                    <a:satOff val="0"/>
                    <a:lumOff val="0"/>
                    <a:alphaOff val="0"/>
                  </a:srgbClr>
                </a:solidFill>
                <a:latin typeface="Arial" panose="020B0604020202020204" pitchFamily="34" charset="0"/>
                <a:cs typeface="Arial" panose="020B0604020202020204" pitchFamily="34" charset="0"/>
              </a:rPr>
              <a:t>New York Hospital is founded</a:t>
            </a:r>
          </a:p>
        </p:txBody>
      </p:sp>
    </p:spTree>
    <p:extLst>
      <p:ext uri="{BB962C8B-B14F-4D97-AF65-F5344CB8AC3E}">
        <p14:creationId xmlns:p14="http://schemas.microsoft.com/office/powerpoint/2010/main" val="326214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5750-9E3A-49DF-A2B4-F8A896A4F954}"/>
              </a:ext>
            </a:extLst>
          </p:cNvPr>
          <p:cNvSpPr>
            <a:spLocks noGrp="1"/>
          </p:cNvSpPr>
          <p:nvPr>
            <p:ph type="title"/>
          </p:nvPr>
        </p:nvSpPr>
        <p:spPr>
          <a:xfrm>
            <a:off x="126124" y="87482"/>
            <a:ext cx="8229600" cy="992455"/>
          </a:xfrm>
        </p:spPr>
        <p:txBody>
          <a:bodyPr>
            <a:normAutofit fontScale="90000"/>
          </a:bodyPr>
          <a:lstStyle/>
          <a:p>
            <a:r>
              <a:rPr lang="en-US" dirty="0">
                <a:latin typeface="Arial" panose="020B0604020202020204" pitchFamily="34" charset="0"/>
                <a:cs typeface="Arial" panose="020B0604020202020204" pitchFamily="34" charset="0"/>
              </a:rPr>
              <a:t>Augustine M.K Choi, MD</a:t>
            </a:r>
            <a:br>
              <a:rPr lang="en-US" dirty="0">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Stephen and Suzanne Weiss Dean, Weill Cornell Medicine</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Provost for Medical Affairs, Cornell University</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074" name="Picture 2" descr="Dean Choi">
            <a:extLst>
              <a:ext uri="{FF2B5EF4-FFF2-40B4-BE49-F238E27FC236}">
                <a16:creationId xmlns:a16="http://schemas.microsoft.com/office/drawing/2014/main" id="{68C3A7FF-042F-4900-9520-8AF14FC30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25" y="656238"/>
            <a:ext cx="2992985" cy="3990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6F1BC0-4BDE-4541-9B24-4A1ED5EFFE60}"/>
              </a:ext>
            </a:extLst>
          </p:cNvPr>
          <p:cNvSpPr txBox="1"/>
          <p:nvPr/>
        </p:nvSpPr>
        <p:spPr>
          <a:xfrm>
            <a:off x="126124" y="1360616"/>
            <a:ext cx="5407573" cy="2862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Dr. Choi received a bachelor’s degree in 1980 from the University of Kentucky and an MD in 1984 from the University of Louisville. After completing his internship and residency in internal medicine at Duke University and a fellowship in pulmonary and critical care medicine at Johns Hopkins University, he began his academic career in 1990 in the division of pulmonary and critical care medicine at Johns Hopkins. In 1998, he moved to an appointment at Yale University, and in 2000, he became chief of the division of pulmonary, allergy and critical care medicine at the University of Pittsburgh. In 2007, he was appointed the Parker B. Francis Professor of Medicine at Harvard Medical School and chief of pulmonary and critical care medicine at Brigham and Women’s Hospital.  He served as the Sanford I. Weill Chairman and Professor of Medicine in the Joan and Sanford I. Weill Department of Medicine at Weill Cornell Medicine and as physician-in-chief of NewYork-Presbyterian/Weill Cornell Medical Center, prior to his appointment as dean in January 2017.</a:t>
            </a:r>
          </a:p>
        </p:txBody>
      </p:sp>
      <p:sp>
        <p:nvSpPr>
          <p:cNvPr id="5" name="TextBox 4">
            <a:extLst>
              <a:ext uri="{FF2B5EF4-FFF2-40B4-BE49-F238E27FC236}">
                <a16:creationId xmlns:a16="http://schemas.microsoft.com/office/drawing/2014/main" id="{10B78F8D-D0C8-4DDC-824E-A4642387F5ED}"/>
              </a:ext>
            </a:extLst>
          </p:cNvPr>
          <p:cNvSpPr txBox="1"/>
          <p:nvPr/>
        </p:nvSpPr>
        <p:spPr>
          <a:xfrm>
            <a:off x="4953548" y="4841209"/>
            <a:ext cx="4508938"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Source: </a:t>
            </a:r>
            <a:r>
              <a:rPr lang="en-US" sz="1050" dirty="0">
                <a:latin typeface="Arial" panose="020B0604020202020204" pitchFamily="34" charset="0"/>
                <a:cs typeface="Arial" panose="020B0604020202020204" pitchFamily="34" charset="0"/>
                <a:hlinkClick r:id="rId4"/>
              </a:rPr>
              <a:t>https://weill.cornell.edu/our-story/leadership/augustine-choi</a:t>
            </a:r>
            <a:r>
              <a:rPr lang="en-US" sz="10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4974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FD45B3-3D7E-4FCB-801A-694152DA091C}"/>
              </a:ext>
            </a:extLst>
          </p:cNvPr>
          <p:cNvPicPr>
            <a:picLocks noChangeAspect="1"/>
          </p:cNvPicPr>
          <p:nvPr/>
        </p:nvPicPr>
        <p:blipFill>
          <a:blip r:embed="rId3"/>
          <a:stretch>
            <a:fillRect/>
          </a:stretch>
        </p:blipFill>
        <p:spPr>
          <a:xfrm>
            <a:off x="6891985" y="4350093"/>
            <a:ext cx="2219325" cy="790575"/>
          </a:xfrm>
          <a:prstGeom prst="rect">
            <a:avLst/>
          </a:prstGeom>
        </p:spPr>
      </p:pic>
      <p:sp>
        <p:nvSpPr>
          <p:cNvPr id="2" name="Title 1"/>
          <p:cNvSpPr>
            <a:spLocks noGrp="1"/>
          </p:cNvSpPr>
          <p:nvPr>
            <p:ph type="title"/>
          </p:nvPr>
        </p:nvSpPr>
        <p:spPr>
          <a:xfrm>
            <a:off x="71305" y="72296"/>
            <a:ext cx="9001387" cy="857250"/>
          </a:xfrm>
        </p:spPr>
        <p:txBody>
          <a:bodyPr>
            <a:normAutofit/>
          </a:bodyPr>
          <a:lstStyle/>
          <a:p>
            <a:r>
              <a:rPr lang="en-US" sz="3200" dirty="0">
                <a:latin typeface="Arial" panose="020B0604020202020204" pitchFamily="34" charset="0"/>
                <a:cs typeface="Arial" panose="020B0604020202020204" pitchFamily="34" charset="0"/>
              </a:rPr>
              <a:t>Mission, Vision &amp; Values</a:t>
            </a:r>
          </a:p>
        </p:txBody>
      </p:sp>
      <p:sp>
        <p:nvSpPr>
          <p:cNvPr id="3" name="Content Placeholder 2"/>
          <p:cNvSpPr>
            <a:spLocks noGrp="1"/>
          </p:cNvSpPr>
          <p:nvPr>
            <p:ph sz="quarter" idx="11"/>
          </p:nvPr>
        </p:nvSpPr>
        <p:spPr>
          <a:xfrm>
            <a:off x="216000" y="637563"/>
            <a:ext cx="7488000" cy="3542551"/>
          </a:xfrm>
        </p:spPr>
        <p:txBody>
          <a:bodyPr>
            <a:normAutofit fontScale="92500" lnSpcReduction="20000"/>
          </a:bodyPr>
          <a:lstStyle/>
          <a:p>
            <a:pPr marL="0" indent="0">
              <a:buNone/>
            </a:pPr>
            <a:r>
              <a:rPr lang="en-US" dirty="0">
                <a:solidFill>
                  <a:srgbClr val="A20815"/>
                </a:solidFill>
                <a:latin typeface="Arial" panose="020B0604020202020204" pitchFamily="34" charset="0"/>
                <a:cs typeface="Arial" panose="020B0604020202020204" pitchFamily="34" charset="0"/>
              </a:rPr>
              <a:t>Care</a:t>
            </a:r>
            <a:r>
              <a:rPr lang="en-US" b="0" dirty="0">
                <a:latin typeface="Arial" panose="020B0604020202020204" pitchFamily="34" charset="0"/>
                <a:cs typeface="Arial" panose="020B0604020202020204" pitchFamily="34" charset="0"/>
              </a:rPr>
              <a:t>: Forward-thinking, compassionate, high quality patient care is the heart and soul of our mission.</a:t>
            </a:r>
          </a:p>
          <a:p>
            <a:pPr marL="0" indent="0">
              <a:buNone/>
            </a:pPr>
            <a:endParaRPr lang="en-US" b="0" dirty="0">
              <a:latin typeface="Arial" panose="020B0604020202020204" pitchFamily="34" charset="0"/>
              <a:cs typeface="Arial" panose="020B0604020202020204" pitchFamily="34" charset="0"/>
            </a:endParaRPr>
          </a:p>
          <a:p>
            <a:pPr marL="0" indent="0">
              <a:buNone/>
            </a:pPr>
            <a:r>
              <a:rPr lang="en-US" b="0" u="sng" dirty="0">
                <a:latin typeface="Arial" panose="020B0604020202020204" pitchFamily="34" charset="0"/>
                <a:cs typeface="Arial" panose="020B0604020202020204" pitchFamily="34" charset="0"/>
              </a:rPr>
              <a:t>2021-2022</a:t>
            </a: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2.81 million annual patient encounters</a:t>
            </a: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1,718 physicians</a:t>
            </a: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419 top doctors*</a:t>
            </a: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166 sites throughout New York, with offices in Manhattan, Queens, Brooklyn, Westchester, and Eastern Long Island**</a:t>
            </a: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95.9% Press Ganey patient satisfaction score***</a:t>
            </a:r>
          </a:p>
          <a:p>
            <a:pPr lvl="2"/>
            <a:endParaRPr lang="en-US" b="0" dirty="0">
              <a:latin typeface="Arial" panose="020B0604020202020204" pitchFamily="34" charset="0"/>
              <a:cs typeface="Arial" panose="020B0604020202020204" pitchFamily="34" charset="0"/>
            </a:endParaRPr>
          </a:p>
          <a:p>
            <a:pPr marL="0" indent="0">
              <a:buNone/>
            </a:pPr>
            <a:r>
              <a:rPr lang="en-US" b="0" dirty="0">
                <a:latin typeface="Arial" panose="020B0604020202020204" pitchFamily="34" charset="0"/>
                <a:cs typeface="Arial" panose="020B0604020202020204" pitchFamily="34" charset="0"/>
              </a:rPr>
              <a:t>For a comprehensive list of our clinical services offered, please visit </a:t>
            </a:r>
            <a:r>
              <a:rPr lang="en-US" b="0" dirty="0">
                <a:latin typeface="Arial" panose="020B0604020202020204" pitchFamily="34" charset="0"/>
                <a:cs typeface="Arial" panose="020B0604020202020204" pitchFamily="34" charset="0"/>
                <a:hlinkClick r:id="rId4"/>
              </a:rPr>
              <a:t>https://weillcornell.org/services</a:t>
            </a:r>
            <a:r>
              <a:rPr lang="en-US" b="0" dirty="0">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endParaRPr lang="en-US" dirty="0">
              <a:latin typeface="+mn-lt"/>
            </a:endParaRPr>
          </a:p>
          <a:p>
            <a:endParaRPr lang="en-US" dirty="0"/>
          </a:p>
        </p:txBody>
      </p:sp>
      <p:pic>
        <p:nvPicPr>
          <p:cNvPr id="5" name="Picture 4">
            <a:extLst>
              <a:ext uri="{FF2B5EF4-FFF2-40B4-BE49-F238E27FC236}">
                <a16:creationId xmlns:a16="http://schemas.microsoft.com/office/drawing/2014/main" id="{75335B21-7802-49A6-91BF-2444A1A8B7E2}"/>
              </a:ext>
            </a:extLst>
          </p:cNvPr>
          <p:cNvPicPr>
            <a:picLocks noChangeAspect="1"/>
          </p:cNvPicPr>
          <p:nvPr/>
        </p:nvPicPr>
        <p:blipFill>
          <a:blip r:embed="rId5"/>
          <a:stretch>
            <a:fillRect/>
          </a:stretch>
        </p:blipFill>
        <p:spPr>
          <a:xfrm>
            <a:off x="7915455" y="126521"/>
            <a:ext cx="1157237" cy="748800"/>
          </a:xfrm>
          <a:prstGeom prst="rect">
            <a:avLst/>
          </a:prstGeom>
        </p:spPr>
      </p:pic>
      <p:sp>
        <p:nvSpPr>
          <p:cNvPr id="7" name="TextBox 6">
            <a:extLst>
              <a:ext uri="{FF2B5EF4-FFF2-40B4-BE49-F238E27FC236}">
                <a16:creationId xmlns:a16="http://schemas.microsoft.com/office/drawing/2014/main" id="{080A86ED-C99D-4ADB-B313-EA26500C8B0D}"/>
              </a:ext>
            </a:extLst>
          </p:cNvPr>
          <p:cNvSpPr txBox="1"/>
          <p:nvPr/>
        </p:nvSpPr>
        <p:spPr>
          <a:xfrm>
            <a:off x="4672660" y="4632350"/>
            <a:ext cx="2219325" cy="461665"/>
          </a:xfrm>
          <a:prstGeom prst="rect">
            <a:avLst/>
          </a:prstGeom>
          <a:noFill/>
        </p:spPr>
        <p:txBody>
          <a:bodyPr wrap="square" rtlCol="0">
            <a:spAutoFit/>
          </a:bodyPr>
          <a:lstStyle/>
          <a:p>
            <a:r>
              <a:rPr lang="en-US" sz="800" dirty="0"/>
              <a:t>*As ranked by Castle Connolly</a:t>
            </a:r>
          </a:p>
          <a:p>
            <a:r>
              <a:rPr lang="en-US" sz="800" dirty="0"/>
              <a:t>**Includes satellite locations</a:t>
            </a:r>
          </a:p>
          <a:p>
            <a:r>
              <a:rPr lang="en-US" sz="800" dirty="0"/>
              <a:t>***Overall patient satisfaction with provider</a:t>
            </a:r>
          </a:p>
        </p:txBody>
      </p:sp>
    </p:spTree>
    <p:extLst>
      <p:ext uri="{BB962C8B-B14F-4D97-AF65-F5344CB8AC3E}">
        <p14:creationId xmlns:p14="http://schemas.microsoft.com/office/powerpoint/2010/main" val="373440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3915C2-8B46-4E53-8D1D-0D5E9882A152}"/>
              </a:ext>
            </a:extLst>
          </p:cNvPr>
          <p:cNvPicPr>
            <a:picLocks noChangeAspect="1"/>
          </p:cNvPicPr>
          <p:nvPr/>
        </p:nvPicPr>
        <p:blipFill>
          <a:blip r:embed="rId3"/>
          <a:stretch>
            <a:fillRect/>
          </a:stretch>
        </p:blipFill>
        <p:spPr>
          <a:xfrm>
            <a:off x="5908864" y="4380412"/>
            <a:ext cx="3235136" cy="690792"/>
          </a:xfrm>
          <a:prstGeom prst="rect">
            <a:avLst/>
          </a:prstGeom>
        </p:spPr>
      </p:pic>
      <p:sp>
        <p:nvSpPr>
          <p:cNvPr id="2" name="Title 1"/>
          <p:cNvSpPr>
            <a:spLocks noGrp="1"/>
          </p:cNvSpPr>
          <p:nvPr>
            <p:ph type="title"/>
          </p:nvPr>
        </p:nvSpPr>
        <p:spPr>
          <a:xfrm>
            <a:off x="71305" y="72296"/>
            <a:ext cx="9001387" cy="857250"/>
          </a:xfrm>
        </p:spPr>
        <p:txBody>
          <a:bodyPr>
            <a:normAutofit/>
          </a:bodyPr>
          <a:lstStyle/>
          <a:p>
            <a:r>
              <a:rPr lang="en-US" sz="3200" dirty="0">
                <a:latin typeface="+mj-lt"/>
              </a:rPr>
              <a:t>Mission, Vision &amp; Values</a:t>
            </a:r>
          </a:p>
        </p:txBody>
      </p:sp>
      <p:sp>
        <p:nvSpPr>
          <p:cNvPr id="3" name="Content Placeholder 2"/>
          <p:cNvSpPr>
            <a:spLocks noGrp="1"/>
          </p:cNvSpPr>
          <p:nvPr>
            <p:ph sz="quarter" idx="11"/>
          </p:nvPr>
        </p:nvSpPr>
        <p:spPr>
          <a:xfrm>
            <a:off x="309057" y="675663"/>
            <a:ext cx="7459743" cy="3542551"/>
          </a:xfrm>
        </p:spPr>
        <p:txBody>
          <a:bodyPr>
            <a:normAutofit lnSpcReduction="10000"/>
          </a:bodyPr>
          <a:lstStyle/>
          <a:p>
            <a:pPr marL="0" indent="0">
              <a:buNone/>
            </a:pPr>
            <a:r>
              <a:rPr lang="en-US" dirty="0">
                <a:solidFill>
                  <a:srgbClr val="E87722"/>
                </a:solidFill>
                <a:latin typeface="Arial" panose="020B0604020202020204" pitchFamily="34" charset="0"/>
                <a:cs typeface="Arial" panose="020B0604020202020204" pitchFamily="34" charset="0"/>
              </a:rPr>
              <a:t>Discover</a:t>
            </a:r>
            <a:r>
              <a:rPr lang="en-US" b="0" dirty="0">
                <a:latin typeface="Arial" panose="020B0604020202020204" pitchFamily="34" charset="0"/>
                <a:cs typeface="Arial" panose="020B0604020202020204" pitchFamily="34" charset="0"/>
              </a:rPr>
              <a:t>: Patient-focused, groundbreaking research conducted by faculty &amp; graduate students.  Weill Cornell Medicine has built an extensive research infrastructure, recruited esteemed investigators, and secured substantial resources toward finding better treatments for medical diseases.</a:t>
            </a:r>
          </a:p>
          <a:p>
            <a:pPr marL="0" indent="0">
              <a:buNone/>
            </a:pPr>
            <a:endParaRPr lang="en-US" b="0" dirty="0">
              <a:latin typeface="Arial" panose="020B0604020202020204" pitchFamily="34" charset="0"/>
              <a:cs typeface="Arial" panose="020B0604020202020204" pitchFamily="34" charset="0"/>
            </a:endParaRPr>
          </a:p>
          <a:p>
            <a:pPr>
              <a:buFont typeface="Arial" panose="020B0604020202020204" pitchFamily="34" charset="0"/>
              <a:buChar char="•"/>
            </a:pPr>
            <a:r>
              <a:rPr lang="en-US" b="0" dirty="0">
                <a:latin typeface="Arial" panose="020B0604020202020204" pitchFamily="34" charset="0"/>
                <a:cs typeface="Arial" panose="020B0604020202020204" pitchFamily="34" charset="0"/>
              </a:rPr>
              <a:t>1,071 National Institutes of Health awards</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3 new start-up companies</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395 active U.S. patents</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912 active clinical trials</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4,013 published peer-reviewed journal articles</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510,000+ square feet of research space</a:t>
            </a:r>
          </a:p>
          <a:p>
            <a:pPr lvl="2"/>
            <a:endParaRPr lang="en-US" b="0" dirty="0"/>
          </a:p>
          <a:p>
            <a:pPr marL="285750" indent="-285750">
              <a:spcAft>
                <a:spcPts val="600"/>
              </a:spcAft>
              <a:buFont typeface="Arial" panose="020B0604020202020204" pitchFamily="34" charset="0"/>
              <a:buChar char="•"/>
            </a:pPr>
            <a:endParaRPr lang="en-US" dirty="0">
              <a:latin typeface="+mn-lt"/>
            </a:endParaRPr>
          </a:p>
          <a:p>
            <a:endParaRPr lang="en-US" dirty="0"/>
          </a:p>
        </p:txBody>
      </p:sp>
      <p:pic>
        <p:nvPicPr>
          <p:cNvPr id="8" name="Picture 7">
            <a:extLst>
              <a:ext uri="{FF2B5EF4-FFF2-40B4-BE49-F238E27FC236}">
                <a16:creationId xmlns:a16="http://schemas.microsoft.com/office/drawing/2014/main" id="{B040D05C-9E60-4511-B546-DCB96F1AB026}"/>
              </a:ext>
            </a:extLst>
          </p:cNvPr>
          <p:cNvPicPr>
            <a:picLocks noChangeAspect="1"/>
          </p:cNvPicPr>
          <p:nvPr/>
        </p:nvPicPr>
        <p:blipFill>
          <a:blip r:embed="rId4"/>
          <a:stretch>
            <a:fillRect/>
          </a:stretch>
        </p:blipFill>
        <p:spPr>
          <a:xfrm>
            <a:off x="7915455" y="126521"/>
            <a:ext cx="1157237" cy="748800"/>
          </a:xfrm>
          <a:prstGeom prst="rect">
            <a:avLst/>
          </a:prstGeom>
        </p:spPr>
      </p:pic>
      <p:pic>
        <p:nvPicPr>
          <p:cNvPr id="5" name="Picture 4">
            <a:extLst>
              <a:ext uri="{FF2B5EF4-FFF2-40B4-BE49-F238E27FC236}">
                <a16:creationId xmlns:a16="http://schemas.microsoft.com/office/drawing/2014/main" id="{04207019-E67F-41F4-929A-C02C5CDC4663}"/>
              </a:ext>
            </a:extLst>
          </p:cNvPr>
          <p:cNvPicPr>
            <a:picLocks noChangeAspect="1"/>
          </p:cNvPicPr>
          <p:nvPr/>
        </p:nvPicPr>
        <p:blipFill>
          <a:blip r:embed="rId5"/>
          <a:stretch>
            <a:fillRect/>
          </a:stretch>
        </p:blipFill>
        <p:spPr>
          <a:xfrm>
            <a:off x="6083860" y="1705354"/>
            <a:ext cx="2751083" cy="2617536"/>
          </a:xfrm>
          <a:prstGeom prst="rect">
            <a:avLst/>
          </a:prstGeom>
        </p:spPr>
      </p:pic>
    </p:spTree>
    <p:extLst>
      <p:ext uri="{BB962C8B-B14F-4D97-AF65-F5344CB8AC3E}">
        <p14:creationId xmlns:p14="http://schemas.microsoft.com/office/powerpoint/2010/main" val="155854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3915C2-8B46-4E53-8D1D-0D5E9882A152}"/>
              </a:ext>
            </a:extLst>
          </p:cNvPr>
          <p:cNvPicPr>
            <a:picLocks noChangeAspect="1"/>
          </p:cNvPicPr>
          <p:nvPr/>
        </p:nvPicPr>
        <p:blipFill>
          <a:blip r:embed="rId3"/>
          <a:stretch>
            <a:fillRect/>
          </a:stretch>
        </p:blipFill>
        <p:spPr>
          <a:xfrm>
            <a:off x="5908864" y="4380412"/>
            <a:ext cx="3235136" cy="690792"/>
          </a:xfrm>
          <a:prstGeom prst="rect">
            <a:avLst/>
          </a:prstGeom>
        </p:spPr>
      </p:pic>
      <p:sp>
        <p:nvSpPr>
          <p:cNvPr id="2" name="Title 1"/>
          <p:cNvSpPr>
            <a:spLocks noGrp="1"/>
          </p:cNvSpPr>
          <p:nvPr>
            <p:ph type="title"/>
          </p:nvPr>
        </p:nvSpPr>
        <p:spPr>
          <a:xfrm>
            <a:off x="142614" y="84302"/>
            <a:ext cx="9001387" cy="857250"/>
          </a:xfrm>
        </p:spPr>
        <p:txBody>
          <a:bodyPr>
            <a:normAutofit/>
          </a:bodyPr>
          <a:lstStyle/>
          <a:p>
            <a:r>
              <a:rPr lang="en-US" sz="3200" dirty="0">
                <a:latin typeface="Arial" panose="020B0604020202020204" pitchFamily="34" charset="0"/>
                <a:cs typeface="Arial" panose="020B0604020202020204" pitchFamily="34" charset="0"/>
              </a:rPr>
              <a:t>Mission, Vision &amp; Values</a:t>
            </a:r>
          </a:p>
        </p:txBody>
      </p:sp>
      <p:sp>
        <p:nvSpPr>
          <p:cNvPr id="3" name="Content Placeholder 2"/>
          <p:cNvSpPr>
            <a:spLocks noGrp="1"/>
          </p:cNvSpPr>
          <p:nvPr>
            <p:ph sz="quarter" idx="11"/>
          </p:nvPr>
        </p:nvSpPr>
        <p:spPr>
          <a:xfrm>
            <a:off x="71305" y="753270"/>
            <a:ext cx="8727919" cy="4195883"/>
          </a:xfrm>
        </p:spPr>
        <p:txBody>
          <a:bodyPr>
            <a:normAutofit/>
          </a:bodyPr>
          <a:lstStyle/>
          <a:p>
            <a:pPr marL="0" indent="0">
              <a:buNone/>
            </a:pPr>
            <a:r>
              <a:rPr lang="en-US" dirty="0">
                <a:solidFill>
                  <a:srgbClr val="E87722"/>
                </a:solidFill>
                <a:latin typeface="Arial" panose="020B0604020202020204" pitchFamily="34" charset="0"/>
                <a:cs typeface="Arial" panose="020B0604020202020204" pitchFamily="34" charset="0"/>
              </a:rPr>
              <a:t>Discover</a:t>
            </a:r>
            <a:r>
              <a:rPr lang="en-US" sz="1600" b="0"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Some notable research breakthroughs and current initiatives at Weill Cornell Medicine:</a:t>
            </a:r>
          </a:p>
          <a:p>
            <a:pPr marL="0" indent="0">
              <a:buNone/>
            </a:pPr>
            <a:endParaRPr lang="en-US" sz="375" b="0" dirty="0">
              <a:latin typeface="Arial" panose="020B0604020202020204" pitchFamily="34" charset="0"/>
              <a:cs typeface="Arial" panose="020B0604020202020204" pitchFamily="34" charset="0"/>
            </a:endParaRPr>
          </a:p>
          <a:p>
            <a:pPr lvl="1"/>
            <a:r>
              <a:rPr lang="en-US" sz="938" b="0" dirty="0">
                <a:latin typeface="Arial" panose="020B0604020202020204" pitchFamily="34" charset="0"/>
                <a:cs typeface="Arial" panose="020B0604020202020204" pitchFamily="34" charset="0"/>
              </a:rPr>
              <a:t>1943: Dr. George Papanicolaou &amp; Dr. Harold Trout develop the pap smear test for cervical cancer</a:t>
            </a:r>
          </a:p>
          <a:p>
            <a:pPr lvl="1"/>
            <a:r>
              <a:rPr lang="en-US" sz="938" b="0" dirty="0">
                <a:latin typeface="Arial" panose="020B0604020202020204" pitchFamily="34" charset="0"/>
                <a:cs typeface="Arial" panose="020B0604020202020204" pitchFamily="34" charset="0"/>
              </a:rPr>
              <a:t>1954: Drs. Frank Glenn and Joseph Artusio develop ether analgesia, which allows a patient to be conscious without feeling any pain or memory of the surgery</a:t>
            </a:r>
          </a:p>
          <a:p>
            <a:pPr lvl="1"/>
            <a:r>
              <a:rPr lang="en-US" sz="938" b="0" dirty="0">
                <a:latin typeface="Arial" panose="020B0604020202020204" pitchFamily="34" charset="0"/>
                <a:cs typeface="Arial" panose="020B0604020202020204" pitchFamily="34" charset="0"/>
              </a:rPr>
              <a:t>1955: Dr. Vincent du Vigneaud, Chairman of the Department of Biochemistry, receives the Nobel Prize in Chemistry for his research on the pituitary gland hormone oxytocin, crucial for childbirth and producing milk. Dr. Vigneaud is also known for accomplishing the first synthesization of penicillin in 1946</a:t>
            </a:r>
          </a:p>
          <a:p>
            <a:pPr lvl="1"/>
            <a:r>
              <a:rPr lang="en-US" sz="938" b="0" dirty="0">
                <a:latin typeface="Arial" panose="020B0604020202020204" pitchFamily="34" charset="0"/>
                <a:cs typeface="Arial" panose="020B0604020202020204" pitchFamily="34" charset="0"/>
              </a:rPr>
              <a:t>1983 to 1991: AIDS biomedical research began in 1983. The Center for Special Studies and AIDS Clinical Trials, directed by Dr. Jonathan Jacobs, is established in 1986. In 1991, a new facility on the 24th Floor of the Baker Tower was opened</a:t>
            </a:r>
          </a:p>
          <a:p>
            <a:pPr lvl="1"/>
            <a:r>
              <a:rPr lang="en-US" sz="938" b="0" dirty="0">
                <a:latin typeface="Arial" panose="020B0604020202020204" pitchFamily="34" charset="0"/>
                <a:cs typeface="Arial" panose="020B0604020202020204" pitchFamily="34" charset="0"/>
              </a:rPr>
              <a:t>1993: Dr. Ronald Crystal, Chief of the Pulmonary and Critical Care Medicine Division, is the first to use a genetically altered cold virus to treat cystic fibrosis</a:t>
            </a:r>
          </a:p>
          <a:p>
            <a:pPr lvl="1"/>
            <a:r>
              <a:rPr lang="en-US" sz="938" b="0" dirty="0">
                <a:latin typeface="Arial" panose="020B0604020202020204" pitchFamily="34" charset="0"/>
                <a:cs typeface="Arial" panose="020B0604020202020204" pitchFamily="34" charset="0"/>
              </a:rPr>
              <a:t>2007: </a:t>
            </a:r>
            <a:r>
              <a:rPr lang="en-US" sz="938" b="0" dirty="0">
                <a:latin typeface="Arial" panose="020B0604020202020204" pitchFamily="34" charset="0"/>
                <a:cs typeface="Arial" panose="020B0604020202020204" pitchFamily="34" charset="0"/>
                <a:hlinkClick r:id="rId4"/>
              </a:rPr>
              <a:t>Published Nature study, led by Dr. Nicholas Schiff</a:t>
            </a:r>
            <a:r>
              <a:rPr lang="en-US" sz="938" b="0" dirty="0">
                <a:latin typeface="Arial" panose="020B0604020202020204" pitchFamily="34" charset="0"/>
                <a:cs typeface="Arial" panose="020B0604020202020204" pitchFamily="34" charset="0"/>
              </a:rPr>
              <a:t>, demonstrates the power of deep brain stimulation to improve the outcomes of patients with severe brain injury</a:t>
            </a:r>
          </a:p>
          <a:p>
            <a:pPr lvl="1"/>
            <a:r>
              <a:rPr lang="en-US" sz="938" b="0" dirty="0">
                <a:latin typeface="Arial" panose="020B0604020202020204" pitchFamily="34" charset="0"/>
                <a:cs typeface="Arial" panose="020B0604020202020204" pitchFamily="34" charset="0"/>
              </a:rPr>
              <a:t>2014: </a:t>
            </a:r>
            <a:r>
              <a:rPr lang="en-US" sz="938" b="0" dirty="0">
                <a:latin typeface="Arial" panose="020B0604020202020204" pitchFamily="34" charset="0"/>
                <a:cs typeface="Arial" panose="020B0604020202020204" pitchFamily="34" charset="0"/>
                <a:hlinkClick r:id="rId5"/>
              </a:rPr>
              <a:t>Opening of the Belfer Research Building</a:t>
            </a:r>
            <a:r>
              <a:rPr lang="en-US" sz="938" b="0" dirty="0">
                <a:latin typeface="Arial" panose="020B0604020202020204" pitchFamily="34" charset="0"/>
                <a:cs typeface="Arial" panose="020B0604020202020204" pitchFamily="34" charset="0"/>
              </a:rPr>
              <a:t>, a state-of-the-art 480,000 square-foot facility focused on facilitating cutting-edge research</a:t>
            </a:r>
          </a:p>
          <a:p>
            <a:pPr lvl="1"/>
            <a:r>
              <a:rPr lang="en-US" sz="938" b="0" dirty="0">
                <a:latin typeface="Arial" panose="020B0604020202020204" pitchFamily="34" charset="0"/>
                <a:cs typeface="Arial" panose="020B0604020202020204" pitchFamily="34" charset="0"/>
              </a:rPr>
              <a:t>2021-: Precision Health: A key part of our “We’re Changing Medicine” campaign, </a:t>
            </a:r>
            <a:r>
              <a:rPr lang="en-US" sz="938" b="0" dirty="0">
                <a:latin typeface="Arial" panose="020B0604020202020204" pitchFamily="34" charset="0"/>
                <a:cs typeface="Arial" panose="020B0604020202020204" pitchFamily="34" charset="0"/>
                <a:hlinkClick r:id="rId6"/>
              </a:rPr>
              <a:t>WCM will create a robust precision health enterprise</a:t>
            </a:r>
            <a:r>
              <a:rPr lang="en-US" sz="938" b="0" dirty="0">
                <a:latin typeface="Arial" panose="020B0604020202020204" pitchFamily="34" charset="0"/>
                <a:cs typeface="Arial" panose="020B0604020202020204" pitchFamily="34" charset="0"/>
              </a:rPr>
              <a:t> that will holistically evaluate the individual factors that underlie disease development</a:t>
            </a:r>
          </a:p>
          <a:p>
            <a:pPr lvl="1"/>
            <a:r>
              <a:rPr lang="en-US" sz="938" b="0" dirty="0">
                <a:latin typeface="Arial" panose="020B0604020202020204" pitchFamily="34" charset="0"/>
                <a:cs typeface="Arial" panose="020B0604020202020204" pitchFamily="34" charset="0"/>
              </a:rPr>
              <a:t>2021-: Weill Cornell Medicine receives two large, prestigious NIH grants to engage in HIV Cure research</a:t>
            </a:r>
          </a:p>
          <a:p>
            <a:pPr lvl="2"/>
            <a:r>
              <a:rPr lang="en-US" sz="938" b="0" dirty="0">
                <a:latin typeface="Arial" panose="020B0604020202020204" pitchFamily="34" charset="0"/>
                <a:cs typeface="Arial" panose="020B0604020202020204" pitchFamily="34" charset="0"/>
              </a:rPr>
              <a:t>REACH: Martin Delaney Collaboratory grant </a:t>
            </a:r>
            <a:r>
              <a:rPr lang="en-US" sz="938" b="0" dirty="0">
                <a:latin typeface="Arial" panose="020B0604020202020204" pitchFamily="34" charset="0"/>
                <a:cs typeface="Arial" panose="020B0604020202020204" pitchFamily="34" charset="0"/>
                <a:hlinkClick r:id="rId7"/>
              </a:rPr>
              <a:t>awarded to lead principal investigator Dr. Brad Jones</a:t>
            </a:r>
            <a:endParaRPr lang="en-US" sz="938" b="0" dirty="0">
              <a:latin typeface="Arial" panose="020B0604020202020204" pitchFamily="34" charset="0"/>
              <a:cs typeface="Arial" panose="020B0604020202020204" pitchFamily="34" charset="0"/>
            </a:endParaRPr>
          </a:p>
          <a:p>
            <a:pPr lvl="2"/>
            <a:r>
              <a:rPr lang="en-US" sz="938" b="0" dirty="0">
                <a:latin typeface="Arial" panose="020B0604020202020204" pitchFamily="34" charset="0"/>
                <a:cs typeface="Arial" panose="020B0604020202020204" pitchFamily="34" charset="0"/>
              </a:rPr>
              <a:t>HOPE: Martin Delaney Collaboratory grant, </a:t>
            </a:r>
            <a:r>
              <a:rPr lang="en-US" sz="938" b="0" dirty="0">
                <a:latin typeface="Arial" panose="020B0604020202020204" pitchFamily="34" charset="0"/>
                <a:cs typeface="Arial" panose="020B0604020202020204" pitchFamily="34" charset="0"/>
                <a:hlinkClick r:id="rId8"/>
              </a:rPr>
              <a:t>involving co-principal investigator Dr. Lishomwa Ndhlovu</a:t>
            </a:r>
            <a:r>
              <a:rPr lang="en-US" sz="938" b="0" dirty="0">
                <a:latin typeface="Arial" panose="020B0604020202020204" pitchFamily="34" charset="0"/>
                <a:cs typeface="Arial" panose="020B0604020202020204" pitchFamily="34" charset="0"/>
              </a:rPr>
              <a:t>, in collaboration with Cornell’s Ithaca campus</a:t>
            </a:r>
          </a:p>
          <a:p>
            <a:pPr marL="457189" lvl="1" indent="0">
              <a:buNone/>
            </a:pPr>
            <a:endParaRPr lang="en-US" sz="225" b="0" dirty="0">
              <a:latin typeface="Arial" panose="020B0604020202020204" pitchFamily="34" charset="0"/>
              <a:cs typeface="Arial" panose="020B0604020202020204" pitchFamily="34" charset="0"/>
            </a:endParaRPr>
          </a:p>
          <a:p>
            <a:pPr marL="457189" lvl="1" indent="0">
              <a:buNone/>
            </a:pPr>
            <a:r>
              <a:rPr lang="en-US" sz="938" b="0" dirty="0">
                <a:latin typeface="Arial" panose="020B0604020202020204" pitchFamily="34" charset="0"/>
                <a:cs typeface="Arial" panose="020B0604020202020204" pitchFamily="34" charset="0"/>
              </a:rPr>
              <a:t>For a comprehensive list of research achievements and awards at Weill Cornell Medicine, </a:t>
            </a:r>
            <a:br>
              <a:rPr lang="en-US" sz="938" b="0" dirty="0">
                <a:latin typeface="Arial" panose="020B0604020202020204" pitchFamily="34" charset="0"/>
                <a:cs typeface="Arial" panose="020B0604020202020204" pitchFamily="34" charset="0"/>
              </a:rPr>
            </a:br>
            <a:r>
              <a:rPr lang="en-US" sz="938" b="0" dirty="0">
                <a:latin typeface="Arial" panose="020B0604020202020204" pitchFamily="34" charset="0"/>
                <a:cs typeface="Arial" panose="020B0604020202020204" pitchFamily="34" charset="0"/>
              </a:rPr>
              <a:t>please visit </a:t>
            </a:r>
            <a:r>
              <a:rPr lang="en-US" sz="938" b="0" dirty="0">
                <a:latin typeface="Arial" panose="020B0604020202020204" pitchFamily="34" charset="0"/>
                <a:cs typeface="Arial" panose="020B0604020202020204" pitchFamily="34" charset="0"/>
                <a:hlinkClick r:id="rId9"/>
              </a:rPr>
              <a:t>https://research.weill.cornell.edu/about-us/achievements</a:t>
            </a:r>
            <a:r>
              <a:rPr lang="en-US" sz="938" b="0" dirty="0">
                <a:latin typeface="Arial" panose="020B0604020202020204" pitchFamily="34" charset="0"/>
                <a:cs typeface="Arial" panose="020B0604020202020204" pitchFamily="34" charset="0"/>
              </a:rPr>
              <a:t>   </a:t>
            </a:r>
          </a:p>
          <a:p>
            <a:pPr lvl="1"/>
            <a:endParaRPr lang="en-US" b="0" dirty="0"/>
          </a:p>
          <a:p>
            <a:pPr marL="285743" indent="-285743">
              <a:spcAft>
                <a:spcPts val="600"/>
              </a:spcAft>
              <a:buFont typeface="Arial" panose="020B0604020202020204" pitchFamily="34" charset="0"/>
              <a:buChar char="•"/>
            </a:pPr>
            <a:endParaRPr lang="en-US" dirty="0">
              <a:latin typeface="+mn-lt"/>
            </a:endParaRPr>
          </a:p>
          <a:p>
            <a:endParaRPr lang="en-US" dirty="0"/>
          </a:p>
        </p:txBody>
      </p:sp>
      <p:pic>
        <p:nvPicPr>
          <p:cNvPr id="7" name="Picture 6">
            <a:extLst>
              <a:ext uri="{FF2B5EF4-FFF2-40B4-BE49-F238E27FC236}">
                <a16:creationId xmlns:a16="http://schemas.microsoft.com/office/drawing/2014/main" id="{309CFE50-0A45-41A2-B475-1CD339F5F93D}"/>
              </a:ext>
            </a:extLst>
          </p:cNvPr>
          <p:cNvPicPr>
            <a:picLocks noChangeAspect="1"/>
          </p:cNvPicPr>
          <p:nvPr/>
        </p:nvPicPr>
        <p:blipFill>
          <a:blip r:embed="rId10"/>
          <a:stretch>
            <a:fillRect/>
          </a:stretch>
        </p:blipFill>
        <p:spPr>
          <a:xfrm>
            <a:off x="7915456" y="126521"/>
            <a:ext cx="1157237" cy="748800"/>
          </a:xfrm>
          <a:prstGeom prst="rect">
            <a:avLst/>
          </a:prstGeom>
        </p:spPr>
      </p:pic>
    </p:spTree>
    <p:extLst>
      <p:ext uri="{BB962C8B-B14F-4D97-AF65-F5344CB8AC3E}">
        <p14:creationId xmlns:p14="http://schemas.microsoft.com/office/powerpoint/2010/main" val="1980051675"/>
      </p:ext>
    </p:extLst>
  </p:cSld>
  <p:clrMapOvr>
    <a:masterClrMapping/>
  </p:clrMapOvr>
</p:sld>
</file>

<file path=ppt/theme/theme1.xml><?xml version="1.0" encoding="utf-8"?>
<a:theme xmlns:a="http://schemas.openxmlformats.org/drawingml/2006/main" name="WCM_Template_Cobranded PPT_Gray">
  <a:themeElements>
    <a:clrScheme name="Weill Cornell Medicine">
      <a:dk1>
        <a:srgbClr val="2D2E2D"/>
      </a:dk1>
      <a:lt1>
        <a:sysClr val="window" lastClr="FFFFFF"/>
      </a:lt1>
      <a:dk2>
        <a:srgbClr val="A20815"/>
      </a:dk2>
      <a:lt2>
        <a:srgbClr val="EFEEED"/>
      </a:lt2>
      <a:accent1>
        <a:srgbClr val="A20815"/>
      </a:accent1>
      <a:accent2>
        <a:srgbClr val="C23019"/>
      </a:accent2>
      <a:accent3>
        <a:srgbClr val="E0621B"/>
      </a:accent3>
      <a:accent4>
        <a:srgbClr val="FEBD22"/>
      </a:accent4>
      <a:accent5>
        <a:srgbClr val="8D8E8D"/>
      </a:accent5>
      <a:accent6>
        <a:srgbClr val="CECFCD"/>
      </a:accent6>
      <a:hlink>
        <a:srgbClr val="272727"/>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m_template_masterbrand_wide_ppt_white" id="{907254EC-2902-A44B-BCB7-1945B2D07FF4}" vid="{49B71980-DE23-324C-99C3-85255CCFA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wcm_template_masterbrand_wide_ppt_white</Template>
  <TotalTime>36483</TotalTime>
  <Words>6599</Words>
  <Application>Microsoft Office PowerPoint</Application>
  <PresentationFormat>On-screen Show (16:9)</PresentationFormat>
  <Paragraphs>391</Paragraphs>
  <Slides>38</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Lucida Grande</vt:lpstr>
      <vt:lpstr>WCM_Template_Cobranded PPT_Gray</vt:lpstr>
      <vt:lpstr> New Provider Orientation</vt:lpstr>
      <vt:lpstr>Welcome to Weill Cornell Medicine!</vt:lpstr>
      <vt:lpstr>Introduction From Clinical Leadership</vt:lpstr>
      <vt:lpstr> </vt:lpstr>
      <vt:lpstr>Our History</vt:lpstr>
      <vt:lpstr>Augustine M.K Choi, MD Stephen and Suzanne Weiss Dean, Weill Cornell Medicine Provost for Medical Affairs, Cornell University </vt:lpstr>
      <vt:lpstr>Mission, Vision &amp; Values</vt:lpstr>
      <vt:lpstr>Mission, Vision &amp; Values</vt:lpstr>
      <vt:lpstr>Mission, Vision &amp; Values</vt:lpstr>
      <vt:lpstr>Mission, Vision &amp; Values</vt:lpstr>
      <vt:lpstr>Site Locations</vt:lpstr>
      <vt:lpstr>Weill Cornell Medicine &amp; NewYork-Presbyterian</vt:lpstr>
      <vt:lpstr>Weill Cornell Medicine &amp; NewYork-Presbyterian</vt:lpstr>
      <vt:lpstr>Weill Cornell Medicine &amp; NewYork-Presbyterian Clinical Awards &amp; Accolades</vt:lpstr>
      <vt:lpstr>Physician Organization &amp; Leadership</vt:lpstr>
      <vt:lpstr>PowerPoint Presentation</vt:lpstr>
      <vt:lpstr>NewYork-Presbyterian/Weill Cornell Medical Center Clinical Chiefs Table of Organization</vt:lpstr>
      <vt:lpstr>Physician Organization Committee Structure </vt:lpstr>
      <vt:lpstr>Key Buildings</vt:lpstr>
      <vt:lpstr>Your Weill Cornell Medicine Badge</vt:lpstr>
      <vt:lpstr>Your CWID</vt:lpstr>
      <vt:lpstr>Activating Your CWID</vt:lpstr>
      <vt:lpstr>Epic (EMR)</vt:lpstr>
      <vt:lpstr>Epic Training</vt:lpstr>
      <vt:lpstr>Provider eCOMPetency</vt:lpstr>
      <vt:lpstr>Provider Dashboard</vt:lpstr>
      <vt:lpstr>Weill Cornell Connect</vt:lpstr>
      <vt:lpstr>Quality &amp; Patient Safety: A Culture of Safety &amp; Respect</vt:lpstr>
      <vt:lpstr>Cultivating Your Practice &amp; Clinical Profile</vt:lpstr>
      <vt:lpstr>Media Policies &amp; The Office of External Affairs</vt:lpstr>
      <vt:lpstr>Referrals: Policy &amp; Strategy</vt:lpstr>
      <vt:lpstr>High Level Referral Workflow &amp; Expectations</vt:lpstr>
      <vt:lpstr>E-Consults</vt:lpstr>
      <vt:lpstr>Information Technology &amp; Services (ITS) </vt:lpstr>
      <vt:lpstr>Compliance &amp; Privacy</vt:lpstr>
      <vt:lpstr>Office of Institutional Equity</vt:lpstr>
      <vt:lpstr>Patient Access &amp; Operations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Physician Orientation</dc:title>
  <dc:subject/>
  <dc:creator>Andrew Feigelman</dc:creator>
  <cp:keywords/>
  <dc:description/>
  <cp:lastModifiedBy>Andrew Feigelman</cp:lastModifiedBy>
  <cp:revision>265</cp:revision>
  <cp:lastPrinted>2015-10-19T20:50:20Z</cp:lastPrinted>
  <dcterms:created xsi:type="dcterms:W3CDTF">2021-07-14T14:37:43Z</dcterms:created>
  <dcterms:modified xsi:type="dcterms:W3CDTF">2022-05-27T15:11:11Z</dcterms:modified>
  <cp:category/>
</cp:coreProperties>
</file>